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Poppins Bold" charset="1" panose="00000800000000000000"/>
      <p:regular r:id="rId18"/>
    </p:embeddedFont>
    <p:embeddedFont>
      <p:font typeface="Lato" charset="1" panose="020F0502020204030203"/>
      <p:regular r:id="rId19"/>
    </p:embeddedFont>
    <p:embeddedFont>
      <p:font typeface="Poppins" charset="1" panose="00000500000000000000"/>
      <p:regular r:id="rId20"/>
    </p:embeddedFont>
    <p:embeddedFont>
      <p:font typeface="Lato Bold" charset="1" panose="020F0502020204030203"/>
      <p:regular r:id="rId21"/>
    </p:embeddedFont>
    <p:embeddedFont>
      <p:font typeface="Lato Bold Italics" charset="1" panose="020F05020202040302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6.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1.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1.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928665" y="645697"/>
            <a:ext cx="16598104" cy="995428"/>
            <a:chOff x="0" y="0"/>
            <a:chExt cx="4371517" cy="262170"/>
          </a:xfrm>
        </p:grpSpPr>
        <p:sp>
          <p:nvSpPr>
            <p:cNvPr name="Freeform 3" id="3"/>
            <p:cNvSpPr/>
            <p:nvPr/>
          </p:nvSpPr>
          <p:spPr>
            <a:xfrm flipH="false" flipV="false" rot="0">
              <a:off x="0" y="0"/>
              <a:ext cx="4371517" cy="262170"/>
            </a:xfrm>
            <a:custGeom>
              <a:avLst/>
              <a:gdLst/>
              <a:ahLst/>
              <a:cxnLst/>
              <a:rect r="r" b="b" t="t" l="l"/>
              <a:pathLst>
                <a:path h="262170" w="4371517">
                  <a:moveTo>
                    <a:pt x="29852" y="0"/>
                  </a:moveTo>
                  <a:lnTo>
                    <a:pt x="4341666" y="0"/>
                  </a:lnTo>
                  <a:cubicBezTo>
                    <a:pt x="4349583" y="0"/>
                    <a:pt x="4357176" y="3145"/>
                    <a:pt x="4362774" y="8743"/>
                  </a:cubicBezTo>
                  <a:cubicBezTo>
                    <a:pt x="4368372" y="14342"/>
                    <a:pt x="4371517" y="21935"/>
                    <a:pt x="4371517" y="29852"/>
                  </a:cubicBezTo>
                  <a:lnTo>
                    <a:pt x="4371517" y="232318"/>
                  </a:lnTo>
                  <a:cubicBezTo>
                    <a:pt x="4371517" y="248805"/>
                    <a:pt x="4358152" y="262170"/>
                    <a:pt x="4341666" y="262170"/>
                  </a:cubicBezTo>
                  <a:lnTo>
                    <a:pt x="29852" y="262170"/>
                  </a:lnTo>
                  <a:cubicBezTo>
                    <a:pt x="21935" y="262170"/>
                    <a:pt x="14342" y="259025"/>
                    <a:pt x="8743" y="253427"/>
                  </a:cubicBezTo>
                  <a:cubicBezTo>
                    <a:pt x="3145" y="247829"/>
                    <a:pt x="0" y="240236"/>
                    <a:pt x="0" y="232318"/>
                  </a:cubicBezTo>
                  <a:lnTo>
                    <a:pt x="0" y="29852"/>
                  </a:lnTo>
                  <a:cubicBezTo>
                    <a:pt x="0" y="21935"/>
                    <a:pt x="3145" y="14342"/>
                    <a:pt x="8743" y="8743"/>
                  </a:cubicBezTo>
                  <a:cubicBezTo>
                    <a:pt x="14342" y="3145"/>
                    <a:pt x="21935" y="0"/>
                    <a:pt x="29852" y="0"/>
                  </a:cubicBezTo>
                  <a:close/>
                </a:path>
              </a:pathLst>
            </a:custGeom>
            <a:solidFill>
              <a:srgbClr val="000000">
                <a:alpha val="0"/>
              </a:srgbClr>
            </a:solidFill>
            <a:ln w="38100" cap="rnd">
              <a:solidFill>
                <a:srgbClr val="E5E1DA"/>
              </a:solidFill>
              <a:prstDash val="solid"/>
              <a:round/>
            </a:ln>
          </p:spPr>
        </p:sp>
        <p:sp>
          <p:nvSpPr>
            <p:cNvPr name="TextBox 4" id="4"/>
            <p:cNvSpPr txBox="true"/>
            <p:nvPr/>
          </p:nvSpPr>
          <p:spPr>
            <a:xfrm>
              <a:off x="0" y="-38100"/>
              <a:ext cx="4371517" cy="30027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581194" y="221803"/>
            <a:ext cx="12112509" cy="8707633"/>
          </a:xfrm>
          <a:custGeom>
            <a:avLst/>
            <a:gdLst/>
            <a:ahLst/>
            <a:cxnLst/>
            <a:rect r="r" b="b" t="t" l="l"/>
            <a:pathLst>
              <a:path h="8707633" w="12112509">
                <a:moveTo>
                  <a:pt x="0" y="0"/>
                </a:moveTo>
                <a:lnTo>
                  <a:pt x="12112509" y="0"/>
                </a:lnTo>
                <a:lnTo>
                  <a:pt x="12112509" y="8707633"/>
                </a:lnTo>
                <a:lnTo>
                  <a:pt x="0" y="8707633"/>
                </a:lnTo>
                <a:lnTo>
                  <a:pt x="0" y="0"/>
                </a:lnTo>
                <a:close/>
              </a:path>
            </a:pathLst>
          </a:custGeom>
          <a:blipFill>
            <a:blip r:embed="rId2"/>
            <a:stretch>
              <a:fillRect l="0" t="-501" r="0" b="0"/>
            </a:stretch>
          </a:blipFill>
        </p:spPr>
      </p:sp>
      <p:sp>
        <p:nvSpPr>
          <p:cNvPr name="TextBox 6" id="6"/>
          <p:cNvSpPr txBox="true"/>
          <p:nvPr/>
        </p:nvSpPr>
        <p:spPr>
          <a:xfrm rot="0">
            <a:off x="1699734" y="2989227"/>
            <a:ext cx="12885627" cy="4299021"/>
          </a:xfrm>
          <a:prstGeom prst="rect">
            <a:avLst/>
          </a:prstGeom>
        </p:spPr>
        <p:txBody>
          <a:bodyPr anchor="t" rtlCol="false" tIns="0" lIns="0" bIns="0" rIns="0">
            <a:spAutoFit/>
          </a:bodyPr>
          <a:lstStyle/>
          <a:p>
            <a:pPr algn="l">
              <a:lnSpc>
                <a:spcPts val="7711"/>
              </a:lnSpc>
            </a:pPr>
            <a:r>
              <a:rPr lang="en-US" sz="7010" b="true">
                <a:solidFill>
                  <a:srgbClr val="FBF9F1"/>
                </a:solidFill>
                <a:latin typeface="Poppins Bold"/>
                <a:ea typeface="Poppins Bold"/>
                <a:cs typeface="Poppins Bold"/>
                <a:sym typeface="Poppins Bold"/>
              </a:rPr>
              <a:t>RANCANG BANGUN APLIKASI MOBILE PENDETEKSI PENYAKIT MANUSIA BERBASIS SCAN</a:t>
            </a:r>
          </a:p>
          <a:p>
            <a:pPr algn="l">
              <a:lnSpc>
                <a:spcPts val="2750"/>
              </a:lnSpc>
            </a:pPr>
          </a:p>
        </p:txBody>
      </p:sp>
      <p:sp>
        <p:nvSpPr>
          <p:cNvPr name="Freeform 7" id="7"/>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295110" y="769502"/>
            <a:ext cx="729899" cy="729899"/>
          </a:xfrm>
          <a:custGeom>
            <a:avLst/>
            <a:gdLst/>
            <a:ahLst/>
            <a:cxnLst/>
            <a:rect r="r" b="b" t="t" l="l"/>
            <a:pathLst>
              <a:path h="729899" w="729899">
                <a:moveTo>
                  <a:pt x="0" y="0"/>
                </a:moveTo>
                <a:lnTo>
                  <a:pt x="729899" y="0"/>
                </a:lnTo>
                <a:lnTo>
                  <a:pt x="729899" y="729900"/>
                </a:lnTo>
                <a:lnTo>
                  <a:pt x="0" y="729900"/>
                </a:lnTo>
                <a:lnTo>
                  <a:pt x="0" y="0"/>
                </a:lnTo>
                <a:close/>
              </a:path>
            </a:pathLst>
          </a:custGeom>
          <a:blipFill>
            <a:blip r:embed="rId5"/>
            <a:stretch>
              <a:fillRect l="0" t="0" r="0" b="0"/>
            </a:stretch>
          </a:blipFill>
        </p:spPr>
      </p:sp>
      <p:sp>
        <p:nvSpPr>
          <p:cNvPr name="Freeform 9" id="9"/>
          <p:cNvSpPr/>
          <p:nvPr/>
        </p:nvSpPr>
        <p:spPr>
          <a:xfrm flipH="false" flipV="false" rot="0">
            <a:off x="2025009" y="769502"/>
            <a:ext cx="733158" cy="729899"/>
          </a:xfrm>
          <a:custGeom>
            <a:avLst/>
            <a:gdLst/>
            <a:ahLst/>
            <a:cxnLst/>
            <a:rect r="r" b="b" t="t" l="l"/>
            <a:pathLst>
              <a:path h="729899" w="733158">
                <a:moveTo>
                  <a:pt x="0" y="0"/>
                </a:moveTo>
                <a:lnTo>
                  <a:pt x="733158" y="0"/>
                </a:lnTo>
                <a:lnTo>
                  <a:pt x="733158" y="729900"/>
                </a:lnTo>
                <a:lnTo>
                  <a:pt x="0" y="729900"/>
                </a:lnTo>
                <a:lnTo>
                  <a:pt x="0" y="0"/>
                </a:lnTo>
                <a:close/>
              </a:path>
            </a:pathLst>
          </a:custGeom>
          <a:blipFill>
            <a:blip r:embed="rId6"/>
            <a:stretch>
              <a:fillRect l="0" t="0" r="0" b="0"/>
            </a:stretch>
          </a:blipFill>
        </p:spPr>
      </p:sp>
      <p:sp>
        <p:nvSpPr>
          <p:cNvPr name="TextBox 10" id="10"/>
          <p:cNvSpPr txBox="true"/>
          <p:nvPr/>
        </p:nvSpPr>
        <p:spPr>
          <a:xfrm rot="0">
            <a:off x="2758167" y="862423"/>
            <a:ext cx="3755168" cy="504825"/>
          </a:xfrm>
          <a:prstGeom prst="rect">
            <a:avLst/>
          </a:prstGeom>
        </p:spPr>
        <p:txBody>
          <a:bodyPr anchor="t" rtlCol="false" tIns="0" lIns="0" bIns="0" rIns="0">
            <a:spAutoFit/>
          </a:bodyPr>
          <a:lstStyle/>
          <a:p>
            <a:pPr algn="l">
              <a:lnSpc>
                <a:spcPts val="4199"/>
              </a:lnSpc>
              <a:spcBef>
                <a:spcPct val="0"/>
              </a:spcBef>
            </a:pPr>
            <a:r>
              <a:rPr lang="en-US" sz="2999">
                <a:solidFill>
                  <a:srgbClr val="E5E1DA"/>
                </a:solidFill>
                <a:latin typeface="Lato"/>
                <a:ea typeface="Lato"/>
                <a:cs typeface="Lato"/>
                <a:sym typeface="Lato"/>
              </a:rPr>
              <a:t>Kelompok 5</a:t>
            </a:r>
          </a:p>
        </p:txBody>
      </p:sp>
      <p:sp>
        <p:nvSpPr>
          <p:cNvPr name="TextBox 11" id="11"/>
          <p:cNvSpPr txBox="true"/>
          <p:nvPr/>
        </p:nvSpPr>
        <p:spPr>
          <a:xfrm rot="0">
            <a:off x="1699734" y="7202523"/>
            <a:ext cx="7762921" cy="566420"/>
          </a:xfrm>
          <a:prstGeom prst="rect">
            <a:avLst/>
          </a:prstGeom>
        </p:spPr>
        <p:txBody>
          <a:bodyPr anchor="t" rtlCol="false" tIns="0" lIns="0" bIns="0" rIns="0">
            <a:spAutoFit/>
          </a:bodyPr>
          <a:lstStyle/>
          <a:p>
            <a:pPr algn="l">
              <a:lnSpc>
                <a:spcPts val="4480"/>
              </a:lnSpc>
              <a:spcBef>
                <a:spcPct val="0"/>
              </a:spcBef>
            </a:pPr>
            <a:r>
              <a:rPr lang="en-US" sz="3200">
                <a:solidFill>
                  <a:srgbClr val="E5E1DA"/>
                </a:solidFill>
                <a:latin typeface="Poppins"/>
                <a:ea typeface="Poppins"/>
                <a:cs typeface="Poppins"/>
                <a:sym typeface="Poppins"/>
              </a:rPr>
              <a:t>Present by Kelompok 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116894" y="-3283768"/>
            <a:ext cx="9744477" cy="7040385"/>
          </a:xfrm>
          <a:custGeom>
            <a:avLst/>
            <a:gdLst/>
            <a:ahLst/>
            <a:cxnLst/>
            <a:rect r="r" b="b" t="t" l="l"/>
            <a:pathLst>
              <a:path h="7040385" w="9744477">
                <a:moveTo>
                  <a:pt x="0" y="0"/>
                </a:moveTo>
                <a:lnTo>
                  <a:pt x="9744477" y="0"/>
                </a:lnTo>
                <a:lnTo>
                  <a:pt x="9744477" y="7040384"/>
                </a:lnTo>
                <a:lnTo>
                  <a:pt x="0" y="7040384"/>
                </a:lnTo>
                <a:lnTo>
                  <a:pt x="0" y="0"/>
                </a:lnTo>
                <a:close/>
              </a:path>
            </a:pathLst>
          </a:custGeom>
          <a:blipFill>
            <a:blip r:embed="rId2"/>
            <a:stretch>
              <a:fillRect l="0" t="0" r="0" b="0"/>
            </a:stretch>
          </a:blipFill>
        </p:spPr>
      </p:sp>
      <p:sp>
        <p:nvSpPr>
          <p:cNvPr name="Freeform 3" id="3"/>
          <p:cNvSpPr/>
          <p:nvPr/>
        </p:nvSpPr>
        <p:spPr>
          <a:xfrm flipH="false" flipV="false" rot="7410612">
            <a:off x="15236894" y="3514366"/>
            <a:ext cx="9744477" cy="7040385"/>
          </a:xfrm>
          <a:custGeom>
            <a:avLst/>
            <a:gdLst/>
            <a:ahLst/>
            <a:cxnLst/>
            <a:rect r="r" b="b" t="t" l="l"/>
            <a:pathLst>
              <a:path h="7040385" w="9744477">
                <a:moveTo>
                  <a:pt x="0" y="0"/>
                </a:moveTo>
                <a:lnTo>
                  <a:pt x="9744477" y="0"/>
                </a:lnTo>
                <a:lnTo>
                  <a:pt x="9744477" y="7040385"/>
                </a:lnTo>
                <a:lnTo>
                  <a:pt x="0" y="7040385"/>
                </a:lnTo>
                <a:lnTo>
                  <a:pt x="0" y="0"/>
                </a:lnTo>
                <a:close/>
              </a:path>
            </a:pathLst>
          </a:custGeom>
          <a:blipFill>
            <a:blip r:embed="rId2"/>
            <a:stretch>
              <a:fillRect l="0" t="0" r="0" b="0"/>
            </a:stretch>
          </a:blipFill>
        </p:spPr>
      </p:sp>
      <p:sp>
        <p:nvSpPr>
          <p:cNvPr name="TextBox 4" id="4"/>
          <p:cNvSpPr txBox="true"/>
          <p:nvPr/>
        </p:nvSpPr>
        <p:spPr>
          <a:xfrm rot="0">
            <a:off x="1301719" y="7676667"/>
            <a:ext cx="14291854" cy="1581633"/>
          </a:xfrm>
          <a:prstGeom prst="rect">
            <a:avLst/>
          </a:prstGeom>
        </p:spPr>
        <p:txBody>
          <a:bodyPr anchor="t" rtlCol="false" tIns="0" lIns="0" bIns="0" rIns="0">
            <a:spAutoFit/>
          </a:bodyPr>
          <a:lstStyle/>
          <a:p>
            <a:pPr algn="just">
              <a:lnSpc>
                <a:spcPts val="4238"/>
              </a:lnSpc>
              <a:spcBef>
                <a:spcPct val="0"/>
              </a:spcBef>
            </a:pPr>
            <a:r>
              <a:rPr lang="en-US" sz="3027">
                <a:solidFill>
                  <a:srgbClr val="E5E1DA"/>
                </a:solidFill>
                <a:latin typeface="Lato"/>
                <a:ea typeface="Lato"/>
                <a:cs typeface="Lato"/>
                <a:sym typeface="Lato"/>
              </a:rPr>
              <a:t>Lama waktu yang dibutuhkan untuk mengimplementasikan rancangan sistem ini kurang lebih selama 1 tahun, dengan rata rata waktu untuk setiap proyek / jadwal sekitar 2 bulan agar menghasilkan sistem yang dapat membantu masyarakat luas.</a:t>
            </a:r>
          </a:p>
        </p:txBody>
      </p:sp>
      <p:grpSp>
        <p:nvGrpSpPr>
          <p:cNvPr name="Group 5" id="5"/>
          <p:cNvGrpSpPr/>
          <p:nvPr/>
        </p:nvGrpSpPr>
        <p:grpSpPr>
          <a:xfrm rot="0">
            <a:off x="1028700" y="703495"/>
            <a:ext cx="15338748" cy="650410"/>
            <a:chOff x="0" y="0"/>
            <a:chExt cx="4039835" cy="171301"/>
          </a:xfrm>
        </p:grpSpPr>
        <p:sp>
          <p:nvSpPr>
            <p:cNvPr name="Freeform 6" id="6"/>
            <p:cNvSpPr/>
            <p:nvPr/>
          </p:nvSpPr>
          <p:spPr>
            <a:xfrm flipH="false" flipV="false" rot="0">
              <a:off x="0" y="0"/>
              <a:ext cx="4039835" cy="171301"/>
            </a:xfrm>
            <a:custGeom>
              <a:avLst/>
              <a:gdLst/>
              <a:ahLst/>
              <a:cxnLst/>
              <a:rect r="r" b="b" t="t" l="l"/>
              <a:pathLst>
                <a:path h="171301" w="4039835">
                  <a:moveTo>
                    <a:pt x="30284" y="0"/>
                  </a:moveTo>
                  <a:lnTo>
                    <a:pt x="4009551" y="0"/>
                  </a:lnTo>
                  <a:cubicBezTo>
                    <a:pt x="4026276" y="0"/>
                    <a:pt x="4039835" y="13559"/>
                    <a:pt x="4039835" y="30284"/>
                  </a:cubicBezTo>
                  <a:lnTo>
                    <a:pt x="4039835" y="141018"/>
                  </a:lnTo>
                  <a:cubicBezTo>
                    <a:pt x="4039835" y="157743"/>
                    <a:pt x="4026276" y="171301"/>
                    <a:pt x="4009551" y="171301"/>
                  </a:cubicBezTo>
                  <a:lnTo>
                    <a:pt x="30284" y="171301"/>
                  </a:lnTo>
                  <a:cubicBezTo>
                    <a:pt x="13559" y="171301"/>
                    <a:pt x="0" y="157743"/>
                    <a:pt x="0" y="141018"/>
                  </a:cubicBezTo>
                  <a:lnTo>
                    <a:pt x="0" y="30284"/>
                  </a:lnTo>
                  <a:cubicBezTo>
                    <a:pt x="0" y="13559"/>
                    <a:pt x="13559" y="0"/>
                    <a:pt x="30284" y="0"/>
                  </a:cubicBezTo>
                  <a:close/>
                </a:path>
              </a:pathLst>
            </a:custGeom>
            <a:solidFill>
              <a:srgbClr val="000000">
                <a:alpha val="0"/>
              </a:srgbClr>
            </a:solidFill>
            <a:ln w="38100" cap="rnd">
              <a:solidFill>
                <a:srgbClr val="FBF9F1"/>
              </a:solidFill>
              <a:prstDash val="solid"/>
              <a:round/>
            </a:ln>
          </p:spPr>
        </p:sp>
        <p:sp>
          <p:nvSpPr>
            <p:cNvPr name="TextBox 7" id="7"/>
            <p:cNvSpPr txBox="true"/>
            <p:nvPr/>
          </p:nvSpPr>
          <p:spPr>
            <a:xfrm>
              <a:off x="0" y="-38100"/>
              <a:ext cx="4039835" cy="209401"/>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301719" y="693970"/>
            <a:ext cx="5269037" cy="685362"/>
          </a:xfrm>
          <a:prstGeom prst="rect">
            <a:avLst/>
          </a:prstGeom>
        </p:spPr>
        <p:txBody>
          <a:bodyPr anchor="t" rtlCol="false" tIns="0" lIns="0" bIns="0" rIns="0">
            <a:spAutoFit/>
          </a:bodyPr>
          <a:lstStyle/>
          <a:p>
            <a:pPr algn="l">
              <a:lnSpc>
                <a:spcPts val="4912"/>
              </a:lnSpc>
            </a:pPr>
            <a:r>
              <a:rPr lang="en-US" sz="4465" b="true">
                <a:solidFill>
                  <a:srgbClr val="FBF9F1"/>
                </a:solidFill>
                <a:latin typeface="Poppins Bold"/>
                <a:ea typeface="Poppins Bold"/>
                <a:cs typeface="Poppins Bold"/>
                <a:sym typeface="Poppins Bold"/>
              </a:rPr>
              <a:t>TIMELINE</a:t>
            </a:r>
          </a:p>
        </p:txBody>
      </p:sp>
      <p:pic>
        <p:nvPicPr>
          <p:cNvPr name="Picture 9" id="9"/>
          <p:cNvPicPr>
            <a:picLocks noChangeAspect="true"/>
          </p:cNvPicPr>
          <p:nvPr/>
        </p:nvPicPr>
        <p:blipFill>
          <a:blip r:embed="rId3"/>
          <a:stretch>
            <a:fillRect/>
          </a:stretch>
        </p:blipFill>
        <p:spPr>
          <a:xfrm rot="0">
            <a:off x="528290" y="526608"/>
            <a:ext cx="16339566" cy="7869580"/>
          </a:xfrm>
          <a:prstGeom prst="rect">
            <a:avLst/>
          </a:prstGeom>
        </p:spPr>
      </p:pic>
      <p:sp>
        <p:nvSpPr>
          <p:cNvPr name="Freeform 10" id="10"/>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2181579">
            <a:off x="11199066" y="124438"/>
            <a:ext cx="10128448" cy="10895890"/>
          </a:xfrm>
          <a:custGeom>
            <a:avLst/>
            <a:gdLst/>
            <a:ahLst/>
            <a:cxnLst/>
            <a:rect r="r" b="b" t="t" l="l"/>
            <a:pathLst>
              <a:path h="10895890" w="10128448">
                <a:moveTo>
                  <a:pt x="0" y="0"/>
                </a:moveTo>
                <a:lnTo>
                  <a:pt x="10128447" y="0"/>
                </a:lnTo>
                <a:lnTo>
                  <a:pt x="10128447" y="10895890"/>
                </a:lnTo>
                <a:lnTo>
                  <a:pt x="0" y="10895890"/>
                </a:lnTo>
                <a:lnTo>
                  <a:pt x="0" y="0"/>
                </a:lnTo>
                <a:close/>
              </a:path>
            </a:pathLst>
          </a:custGeom>
          <a:blipFill>
            <a:blip r:embed="rId2"/>
            <a:stretch>
              <a:fillRect l="-157" t="0" r="-157" b="0"/>
            </a:stretch>
          </a:blipFill>
        </p:spPr>
      </p:sp>
      <p:sp>
        <p:nvSpPr>
          <p:cNvPr name="Freeform 3" id="3"/>
          <p:cNvSpPr/>
          <p:nvPr/>
        </p:nvSpPr>
        <p:spPr>
          <a:xfrm flipH="false" flipV="false" rot="0">
            <a:off x="-2280473" y="7962921"/>
            <a:ext cx="5747719" cy="3384081"/>
          </a:xfrm>
          <a:custGeom>
            <a:avLst/>
            <a:gdLst/>
            <a:ahLst/>
            <a:cxnLst/>
            <a:rect r="r" b="b" t="t" l="l"/>
            <a:pathLst>
              <a:path h="3384081" w="5747719">
                <a:moveTo>
                  <a:pt x="0" y="0"/>
                </a:moveTo>
                <a:lnTo>
                  <a:pt x="5747720" y="0"/>
                </a:lnTo>
                <a:lnTo>
                  <a:pt x="5747720" y="3384080"/>
                </a:lnTo>
                <a:lnTo>
                  <a:pt x="0" y="3384080"/>
                </a:lnTo>
                <a:lnTo>
                  <a:pt x="0" y="0"/>
                </a:lnTo>
                <a:close/>
              </a:path>
            </a:pathLst>
          </a:custGeom>
          <a:blipFill>
            <a:blip r:embed="rId3"/>
            <a:stretch>
              <a:fillRect l="-18302" t="0" r="0" b="-143185"/>
            </a:stretch>
          </a:blipFill>
        </p:spPr>
      </p:sp>
      <p:sp>
        <p:nvSpPr>
          <p:cNvPr name="TextBox 4" id="4"/>
          <p:cNvSpPr txBox="true"/>
          <p:nvPr/>
        </p:nvSpPr>
        <p:spPr>
          <a:xfrm rot="0">
            <a:off x="1028700" y="2238864"/>
            <a:ext cx="9431330" cy="2082165"/>
          </a:xfrm>
          <a:prstGeom prst="rect">
            <a:avLst/>
          </a:prstGeom>
        </p:spPr>
        <p:txBody>
          <a:bodyPr anchor="t" rtlCol="false" tIns="0" lIns="0" bIns="0" rIns="0">
            <a:spAutoFit/>
          </a:bodyPr>
          <a:lstStyle/>
          <a:p>
            <a:pPr algn="just">
              <a:lnSpc>
                <a:spcPts val="3359"/>
              </a:lnSpc>
              <a:spcBef>
                <a:spcPct val="0"/>
              </a:spcBef>
            </a:pPr>
            <a:r>
              <a:rPr lang="en-US" sz="2399">
                <a:solidFill>
                  <a:srgbClr val="E5E1DA"/>
                </a:solidFill>
                <a:latin typeface="Lato"/>
                <a:ea typeface="Lato"/>
                <a:cs typeface="Lato"/>
                <a:sym typeface="Lato"/>
              </a:rPr>
              <a:t>Penelitian ini diharapkan dapat memberikan kontribusi dalam pengembangan teknologi kesehatan berbasis mobile, membantu masyarakat dalam melakukan deteksi dini penyakit, serta menjadi referensi bagi penelitian selanjutnya di bidang aplikasi kesehatan berbasis scan.</a:t>
            </a:r>
          </a:p>
        </p:txBody>
      </p:sp>
      <p:sp>
        <p:nvSpPr>
          <p:cNvPr name="TextBox 5" id="5"/>
          <p:cNvSpPr txBox="true"/>
          <p:nvPr/>
        </p:nvSpPr>
        <p:spPr>
          <a:xfrm rot="0">
            <a:off x="1000125" y="1038225"/>
            <a:ext cx="5886506" cy="923925"/>
          </a:xfrm>
          <a:prstGeom prst="rect">
            <a:avLst/>
          </a:prstGeom>
        </p:spPr>
        <p:txBody>
          <a:bodyPr anchor="t" rtlCol="false" tIns="0" lIns="0" bIns="0" rIns="0">
            <a:spAutoFit/>
          </a:bodyPr>
          <a:lstStyle/>
          <a:p>
            <a:pPr algn="l">
              <a:lnSpc>
                <a:spcPts val="6600"/>
              </a:lnSpc>
            </a:pPr>
            <a:r>
              <a:rPr lang="en-US" sz="6000" b="true">
                <a:solidFill>
                  <a:srgbClr val="FBF9F1"/>
                </a:solidFill>
                <a:latin typeface="Poppins Bold"/>
                <a:ea typeface="Poppins Bold"/>
                <a:cs typeface="Poppins Bold"/>
                <a:sym typeface="Poppins Bold"/>
              </a:rPr>
              <a:t>PENUTUP</a:t>
            </a:r>
          </a:p>
        </p:txBody>
      </p:sp>
      <p:sp>
        <p:nvSpPr>
          <p:cNvPr name="Freeform 6" id="6"/>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0" y="4568679"/>
            <a:ext cx="15223297" cy="5553551"/>
          </a:xfrm>
          <a:prstGeom prst="rect">
            <a:avLst/>
          </a:prstGeom>
        </p:spPr>
        <p:txBody>
          <a:bodyPr anchor="t" rtlCol="false" tIns="0" lIns="0" bIns="0" rIns="0">
            <a:spAutoFit/>
          </a:bodyPr>
          <a:lstStyle/>
          <a:p>
            <a:pPr algn="l">
              <a:lnSpc>
                <a:spcPts val="5991"/>
              </a:lnSpc>
            </a:pPr>
            <a:r>
              <a:rPr lang="en-US" sz="4279">
                <a:solidFill>
                  <a:srgbClr val="E5E1DA"/>
                </a:solidFill>
                <a:latin typeface="Lato"/>
                <a:ea typeface="Lato"/>
                <a:cs typeface="Lato"/>
                <a:sym typeface="Lato"/>
              </a:rPr>
              <a:t>Kontribusi / Manfaat Penelitian</a:t>
            </a:r>
          </a:p>
          <a:p>
            <a:pPr algn="just" marL="852959" indent="-426479" lvl="1">
              <a:lnSpc>
                <a:spcPts val="5530"/>
              </a:lnSpc>
              <a:buFont typeface="Arial"/>
              <a:buChar char="•"/>
            </a:pPr>
            <a:r>
              <a:rPr lang="en-US" sz="3950">
                <a:solidFill>
                  <a:srgbClr val="E5E1DA"/>
                </a:solidFill>
                <a:latin typeface="Lato"/>
                <a:ea typeface="Lato"/>
                <a:cs typeface="Lato"/>
                <a:sym typeface="Lato"/>
              </a:rPr>
              <a:t>Menyediakan alat bantu deteksi dini penyakit berbasis mobile.</a:t>
            </a:r>
          </a:p>
          <a:p>
            <a:pPr algn="just" marL="852959" indent="-426479" lvl="1">
              <a:lnSpc>
                <a:spcPts val="5530"/>
              </a:lnSpc>
              <a:buFont typeface="Arial"/>
              <a:buChar char="•"/>
            </a:pPr>
            <a:r>
              <a:rPr lang="en-US" sz="3950">
                <a:solidFill>
                  <a:srgbClr val="E5E1DA"/>
                </a:solidFill>
                <a:latin typeface="Lato"/>
                <a:ea typeface="Lato"/>
                <a:cs typeface="Lato"/>
                <a:sym typeface="Lato"/>
              </a:rPr>
              <a:t>Membantu masyarakat melakukan skrining awal secara mandiri.</a:t>
            </a:r>
          </a:p>
          <a:p>
            <a:pPr algn="just" marL="852959" indent="-426479" lvl="1">
              <a:lnSpc>
                <a:spcPts val="5530"/>
              </a:lnSpc>
              <a:buFont typeface="Arial"/>
              <a:buChar char="•"/>
            </a:pPr>
            <a:r>
              <a:rPr lang="en-US" sz="3950">
                <a:solidFill>
                  <a:srgbClr val="E5E1DA"/>
                </a:solidFill>
                <a:latin typeface="Lato"/>
                <a:ea typeface="Lato"/>
                <a:cs typeface="Lato"/>
                <a:sym typeface="Lato"/>
              </a:rPr>
              <a:t>Mendukung pengembangan teknologi kesehatan digital (mobile health).</a:t>
            </a:r>
          </a:p>
          <a:p>
            <a:pPr algn="just" marL="852959" indent="-426479" lvl="1">
              <a:lnSpc>
                <a:spcPts val="5530"/>
              </a:lnSpc>
              <a:spcBef>
                <a:spcPct val="0"/>
              </a:spcBef>
              <a:buFont typeface="Arial"/>
              <a:buChar char="•"/>
            </a:pPr>
            <a:r>
              <a:rPr lang="en-US" sz="3950">
                <a:solidFill>
                  <a:srgbClr val="E5E1DA"/>
                </a:solidFill>
                <a:latin typeface="Lato"/>
                <a:ea typeface="Lato"/>
                <a:cs typeface="Lato"/>
                <a:sym typeface="Lato"/>
              </a:rPr>
              <a:t>Menjadi referensi untuk penelitian lanjutan di bidang informatika kesehatan.</a:t>
            </a:r>
          </a:p>
          <a:p>
            <a:pPr algn="just">
              <a:lnSpc>
                <a:spcPts val="5530"/>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928665" y="645697"/>
            <a:ext cx="16598104" cy="995428"/>
            <a:chOff x="0" y="0"/>
            <a:chExt cx="4371517" cy="262170"/>
          </a:xfrm>
        </p:grpSpPr>
        <p:sp>
          <p:nvSpPr>
            <p:cNvPr name="Freeform 3" id="3"/>
            <p:cNvSpPr/>
            <p:nvPr/>
          </p:nvSpPr>
          <p:spPr>
            <a:xfrm flipH="false" flipV="false" rot="0">
              <a:off x="0" y="0"/>
              <a:ext cx="4371517" cy="262170"/>
            </a:xfrm>
            <a:custGeom>
              <a:avLst/>
              <a:gdLst/>
              <a:ahLst/>
              <a:cxnLst/>
              <a:rect r="r" b="b" t="t" l="l"/>
              <a:pathLst>
                <a:path h="262170" w="4371517">
                  <a:moveTo>
                    <a:pt x="29852" y="0"/>
                  </a:moveTo>
                  <a:lnTo>
                    <a:pt x="4341666" y="0"/>
                  </a:lnTo>
                  <a:cubicBezTo>
                    <a:pt x="4349583" y="0"/>
                    <a:pt x="4357176" y="3145"/>
                    <a:pt x="4362774" y="8743"/>
                  </a:cubicBezTo>
                  <a:cubicBezTo>
                    <a:pt x="4368372" y="14342"/>
                    <a:pt x="4371517" y="21935"/>
                    <a:pt x="4371517" y="29852"/>
                  </a:cubicBezTo>
                  <a:lnTo>
                    <a:pt x="4371517" y="232318"/>
                  </a:lnTo>
                  <a:cubicBezTo>
                    <a:pt x="4371517" y="248805"/>
                    <a:pt x="4358152" y="262170"/>
                    <a:pt x="4341666" y="262170"/>
                  </a:cubicBezTo>
                  <a:lnTo>
                    <a:pt x="29852" y="262170"/>
                  </a:lnTo>
                  <a:cubicBezTo>
                    <a:pt x="21935" y="262170"/>
                    <a:pt x="14342" y="259025"/>
                    <a:pt x="8743" y="253427"/>
                  </a:cubicBezTo>
                  <a:cubicBezTo>
                    <a:pt x="3145" y="247829"/>
                    <a:pt x="0" y="240236"/>
                    <a:pt x="0" y="232318"/>
                  </a:cubicBezTo>
                  <a:lnTo>
                    <a:pt x="0" y="29852"/>
                  </a:lnTo>
                  <a:cubicBezTo>
                    <a:pt x="0" y="21935"/>
                    <a:pt x="3145" y="14342"/>
                    <a:pt x="8743" y="8743"/>
                  </a:cubicBezTo>
                  <a:cubicBezTo>
                    <a:pt x="14342" y="3145"/>
                    <a:pt x="21935" y="0"/>
                    <a:pt x="29852" y="0"/>
                  </a:cubicBezTo>
                  <a:close/>
                </a:path>
              </a:pathLst>
            </a:custGeom>
            <a:solidFill>
              <a:srgbClr val="000000">
                <a:alpha val="0"/>
              </a:srgbClr>
            </a:solidFill>
            <a:ln w="38100" cap="rnd">
              <a:solidFill>
                <a:srgbClr val="E5E1DA"/>
              </a:solidFill>
              <a:prstDash val="solid"/>
              <a:round/>
            </a:ln>
          </p:spPr>
        </p:sp>
        <p:sp>
          <p:nvSpPr>
            <p:cNvPr name="TextBox 4" id="4"/>
            <p:cNvSpPr txBox="true"/>
            <p:nvPr/>
          </p:nvSpPr>
          <p:spPr>
            <a:xfrm>
              <a:off x="0" y="-38100"/>
              <a:ext cx="4371517" cy="30027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2100837">
            <a:off x="10200449" y="1026359"/>
            <a:ext cx="8310061" cy="8781453"/>
          </a:xfrm>
          <a:custGeom>
            <a:avLst/>
            <a:gdLst/>
            <a:ahLst/>
            <a:cxnLst/>
            <a:rect r="r" b="b" t="t" l="l"/>
            <a:pathLst>
              <a:path h="8781453" w="8310061">
                <a:moveTo>
                  <a:pt x="8310061" y="0"/>
                </a:moveTo>
                <a:lnTo>
                  <a:pt x="0" y="0"/>
                </a:lnTo>
                <a:lnTo>
                  <a:pt x="0" y="8781453"/>
                </a:lnTo>
                <a:lnTo>
                  <a:pt x="8310061" y="8781453"/>
                </a:lnTo>
                <a:lnTo>
                  <a:pt x="8310061" y="0"/>
                </a:lnTo>
                <a:close/>
              </a:path>
            </a:pathLst>
          </a:custGeom>
          <a:blipFill>
            <a:blip r:embed="rId2"/>
            <a:stretch>
              <a:fillRect l="0" t="0" r="-381" b="-1869"/>
            </a:stretch>
          </a:blipFill>
        </p:spPr>
      </p:sp>
      <p:sp>
        <p:nvSpPr>
          <p:cNvPr name="Freeform 6" id="6"/>
          <p:cNvSpPr/>
          <p:nvPr/>
        </p:nvSpPr>
        <p:spPr>
          <a:xfrm flipH="false" flipV="false" rot="0">
            <a:off x="1171305" y="879197"/>
            <a:ext cx="528429" cy="528429"/>
          </a:xfrm>
          <a:custGeom>
            <a:avLst/>
            <a:gdLst/>
            <a:ahLst/>
            <a:cxnLst/>
            <a:rect r="r" b="b" t="t" l="l"/>
            <a:pathLst>
              <a:path h="528429" w="528429">
                <a:moveTo>
                  <a:pt x="0" y="0"/>
                </a:moveTo>
                <a:lnTo>
                  <a:pt x="528429" y="0"/>
                </a:lnTo>
                <a:lnTo>
                  <a:pt x="528429" y="528429"/>
                </a:lnTo>
                <a:lnTo>
                  <a:pt x="0" y="5284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928665" y="4041720"/>
            <a:ext cx="13142001" cy="2203560"/>
          </a:xfrm>
          <a:prstGeom prst="rect">
            <a:avLst/>
          </a:prstGeom>
        </p:spPr>
        <p:txBody>
          <a:bodyPr anchor="t" rtlCol="false" tIns="0" lIns="0" bIns="0" rIns="0">
            <a:spAutoFit/>
          </a:bodyPr>
          <a:lstStyle/>
          <a:p>
            <a:pPr algn="l">
              <a:lnSpc>
                <a:spcPts val="15959"/>
              </a:lnSpc>
            </a:pPr>
            <a:r>
              <a:rPr lang="en-US" sz="14508" b="true">
                <a:solidFill>
                  <a:srgbClr val="FBF9F1"/>
                </a:solidFill>
                <a:latin typeface="Poppins Bold"/>
                <a:ea typeface="Poppins Bold"/>
                <a:cs typeface="Poppins Bold"/>
                <a:sym typeface="Poppins Bold"/>
              </a:rPr>
              <a:t>TERIMA KASIH</a:t>
            </a:r>
          </a:p>
        </p:txBody>
      </p:sp>
      <p:sp>
        <p:nvSpPr>
          <p:cNvPr name="TextBox 8" id="8"/>
          <p:cNvSpPr txBox="true"/>
          <p:nvPr/>
        </p:nvSpPr>
        <p:spPr>
          <a:xfrm rot="0">
            <a:off x="1849044" y="862423"/>
            <a:ext cx="4535372" cy="504825"/>
          </a:xfrm>
          <a:prstGeom prst="rect">
            <a:avLst/>
          </a:prstGeom>
        </p:spPr>
        <p:txBody>
          <a:bodyPr anchor="t" rtlCol="false" tIns="0" lIns="0" bIns="0" rIns="0">
            <a:spAutoFit/>
          </a:bodyPr>
          <a:lstStyle/>
          <a:p>
            <a:pPr algn="l">
              <a:lnSpc>
                <a:spcPts val="4199"/>
              </a:lnSpc>
              <a:spcBef>
                <a:spcPct val="0"/>
              </a:spcBef>
            </a:pPr>
            <a:r>
              <a:rPr lang="en-US" sz="2999">
                <a:solidFill>
                  <a:srgbClr val="E5E1DA"/>
                </a:solidFill>
                <a:latin typeface="Lato"/>
                <a:ea typeface="Lato"/>
                <a:cs typeface="Lato"/>
                <a:sym typeface="Lato"/>
              </a:rPr>
              <a:t>Kelompok 5</a:t>
            </a:r>
          </a:p>
        </p:txBody>
      </p:sp>
      <p:sp>
        <p:nvSpPr>
          <p:cNvPr name="AutoShape 9" id="9"/>
          <p:cNvSpPr/>
          <p:nvPr/>
        </p:nvSpPr>
        <p:spPr>
          <a:xfrm>
            <a:off x="7293159" y="6054780"/>
            <a:ext cx="6492240" cy="0"/>
          </a:xfrm>
          <a:prstGeom prst="line">
            <a:avLst/>
          </a:prstGeom>
          <a:ln cap="flat" w="38100">
            <a:solidFill>
              <a:srgbClr val="FFFFFF"/>
            </a:solidFill>
            <a:prstDash val="solid"/>
            <a:headEnd type="none" len="sm" w="sm"/>
            <a:tailEnd type="none" len="sm" w="sm"/>
          </a:ln>
        </p:spPr>
      </p:sp>
      <p:sp>
        <p:nvSpPr>
          <p:cNvPr name="Freeform 10" id="10"/>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true" rot="-1542318">
            <a:off x="12037037" y="-954371"/>
            <a:ext cx="7674102" cy="8229600"/>
          </a:xfrm>
          <a:custGeom>
            <a:avLst/>
            <a:gdLst/>
            <a:ahLst/>
            <a:cxnLst/>
            <a:rect r="r" b="b" t="t" l="l"/>
            <a:pathLst>
              <a:path h="8229600" w="7674102">
                <a:moveTo>
                  <a:pt x="0" y="8229600"/>
                </a:moveTo>
                <a:lnTo>
                  <a:pt x="7674102" y="8229600"/>
                </a:lnTo>
                <a:lnTo>
                  <a:pt x="7674102" y="0"/>
                </a:lnTo>
                <a:lnTo>
                  <a:pt x="0" y="0"/>
                </a:lnTo>
                <a:lnTo>
                  <a:pt x="0" y="8229600"/>
                </a:lnTo>
                <a:close/>
              </a:path>
            </a:pathLst>
          </a:custGeom>
          <a:blipFill>
            <a:blip r:embed="rId2"/>
            <a:stretch>
              <a:fillRect l="0" t="0" r="0" b="0"/>
            </a:stretch>
          </a:blipFill>
        </p:spPr>
      </p:sp>
      <p:grpSp>
        <p:nvGrpSpPr>
          <p:cNvPr name="Group 3" id="3"/>
          <p:cNvGrpSpPr/>
          <p:nvPr/>
        </p:nvGrpSpPr>
        <p:grpSpPr>
          <a:xfrm rot="0">
            <a:off x="725985" y="3328464"/>
            <a:ext cx="15148103" cy="6232551"/>
            <a:chOff x="0" y="0"/>
            <a:chExt cx="3989624" cy="1641495"/>
          </a:xfrm>
        </p:grpSpPr>
        <p:sp>
          <p:nvSpPr>
            <p:cNvPr name="Freeform 4" id="4"/>
            <p:cNvSpPr/>
            <p:nvPr/>
          </p:nvSpPr>
          <p:spPr>
            <a:xfrm flipH="false" flipV="false" rot="0">
              <a:off x="0" y="0"/>
              <a:ext cx="3989624" cy="1641495"/>
            </a:xfrm>
            <a:custGeom>
              <a:avLst/>
              <a:gdLst/>
              <a:ahLst/>
              <a:cxnLst/>
              <a:rect r="r" b="b" t="t" l="l"/>
              <a:pathLst>
                <a:path h="1641495" w="3989624">
                  <a:moveTo>
                    <a:pt x="10222" y="0"/>
                  </a:moveTo>
                  <a:lnTo>
                    <a:pt x="3979402" y="0"/>
                  </a:lnTo>
                  <a:cubicBezTo>
                    <a:pt x="3982113" y="0"/>
                    <a:pt x="3984713" y="1077"/>
                    <a:pt x="3986630" y="2994"/>
                  </a:cubicBezTo>
                  <a:cubicBezTo>
                    <a:pt x="3988546" y="4911"/>
                    <a:pt x="3989624" y="7511"/>
                    <a:pt x="3989624" y="10222"/>
                  </a:cubicBezTo>
                  <a:lnTo>
                    <a:pt x="3989624" y="1631273"/>
                  </a:lnTo>
                  <a:cubicBezTo>
                    <a:pt x="3989624" y="1633984"/>
                    <a:pt x="3988546" y="1636584"/>
                    <a:pt x="3986630" y="1638501"/>
                  </a:cubicBezTo>
                  <a:cubicBezTo>
                    <a:pt x="3984713" y="1640418"/>
                    <a:pt x="3982113" y="1641495"/>
                    <a:pt x="3979402" y="1641495"/>
                  </a:cubicBezTo>
                  <a:lnTo>
                    <a:pt x="10222" y="1641495"/>
                  </a:lnTo>
                  <a:cubicBezTo>
                    <a:pt x="7511" y="1641495"/>
                    <a:pt x="4911" y="1640418"/>
                    <a:pt x="2994" y="1638501"/>
                  </a:cubicBezTo>
                  <a:cubicBezTo>
                    <a:pt x="1077" y="1636584"/>
                    <a:pt x="0" y="1633984"/>
                    <a:pt x="0" y="1631273"/>
                  </a:cubicBezTo>
                  <a:lnTo>
                    <a:pt x="0" y="10222"/>
                  </a:lnTo>
                  <a:cubicBezTo>
                    <a:pt x="0" y="7511"/>
                    <a:pt x="1077" y="4911"/>
                    <a:pt x="2994" y="2994"/>
                  </a:cubicBezTo>
                  <a:cubicBezTo>
                    <a:pt x="4911" y="1077"/>
                    <a:pt x="7511" y="0"/>
                    <a:pt x="10222" y="0"/>
                  </a:cubicBezTo>
                  <a:close/>
                </a:path>
              </a:pathLst>
            </a:custGeom>
            <a:solidFill>
              <a:srgbClr val="000000"/>
            </a:solidFill>
            <a:ln w="38100" cap="sq">
              <a:solidFill>
                <a:srgbClr val="E5E1DA"/>
              </a:solidFill>
              <a:prstDash val="solid"/>
              <a:miter/>
            </a:ln>
          </p:spPr>
        </p:sp>
        <p:sp>
          <p:nvSpPr>
            <p:cNvPr name="TextBox 5" id="5"/>
            <p:cNvSpPr txBox="true"/>
            <p:nvPr/>
          </p:nvSpPr>
          <p:spPr>
            <a:xfrm>
              <a:off x="0" y="-38100"/>
              <a:ext cx="3989624" cy="1679595"/>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2147874" y="7962921"/>
            <a:ext cx="5747719" cy="3384081"/>
          </a:xfrm>
          <a:custGeom>
            <a:avLst/>
            <a:gdLst/>
            <a:ahLst/>
            <a:cxnLst/>
            <a:rect r="r" b="b" t="t" l="l"/>
            <a:pathLst>
              <a:path h="3384081" w="5747719">
                <a:moveTo>
                  <a:pt x="0" y="0"/>
                </a:moveTo>
                <a:lnTo>
                  <a:pt x="5747719" y="0"/>
                </a:lnTo>
                <a:lnTo>
                  <a:pt x="5747719" y="3384080"/>
                </a:lnTo>
                <a:lnTo>
                  <a:pt x="0" y="3384080"/>
                </a:lnTo>
                <a:lnTo>
                  <a:pt x="0" y="0"/>
                </a:lnTo>
                <a:close/>
              </a:path>
            </a:pathLst>
          </a:custGeom>
          <a:blipFill>
            <a:blip r:embed="rId3"/>
            <a:stretch>
              <a:fillRect l="-18302" t="0" r="0" b="-143185"/>
            </a:stretch>
          </a:blipFill>
        </p:spPr>
      </p:sp>
      <p:sp>
        <p:nvSpPr>
          <p:cNvPr name="TextBox 7" id="7"/>
          <p:cNvSpPr txBox="true"/>
          <p:nvPr/>
        </p:nvSpPr>
        <p:spPr>
          <a:xfrm rot="0">
            <a:off x="725985" y="2087039"/>
            <a:ext cx="9906014" cy="1050925"/>
          </a:xfrm>
          <a:prstGeom prst="rect">
            <a:avLst/>
          </a:prstGeom>
        </p:spPr>
        <p:txBody>
          <a:bodyPr anchor="t" rtlCol="false" tIns="0" lIns="0" bIns="0" rIns="0">
            <a:spAutoFit/>
          </a:bodyPr>
          <a:lstStyle/>
          <a:p>
            <a:pPr algn="l">
              <a:lnSpc>
                <a:spcPts val="7699"/>
              </a:lnSpc>
            </a:pPr>
            <a:r>
              <a:rPr lang="en-US" sz="6999" b="true">
                <a:solidFill>
                  <a:srgbClr val="FBF9F1"/>
                </a:solidFill>
                <a:latin typeface="Poppins Bold"/>
                <a:ea typeface="Poppins Bold"/>
                <a:cs typeface="Poppins Bold"/>
                <a:sym typeface="Poppins Bold"/>
              </a:rPr>
              <a:t>ANGGOTA KELOMPOK</a:t>
            </a:r>
          </a:p>
        </p:txBody>
      </p:sp>
      <p:sp>
        <p:nvSpPr>
          <p:cNvPr name="TextBox 8" id="8"/>
          <p:cNvSpPr txBox="true"/>
          <p:nvPr/>
        </p:nvSpPr>
        <p:spPr>
          <a:xfrm rot="0">
            <a:off x="2224052" y="3934895"/>
            <a:ext cx="5441644" cy="42227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DANISH GHAISAN PUTERA AHMADI</a:t>
            </a:r>
          </a:p>
        </p:txBody>
      </p:sp>
      <p:sp>
        <p:nvSpPr>
          <p:cNvPr name="TextBox 9" id="9"/>
          <p:cNvSpPr txBox="true"/>
          <p:nvPr/>
        </p:nvSpPr>
        <p:spPr>
          <a:xfrm rot="0">
            <a:off x="2224052" y="5073670"/>
            <a:ext cx="5441644" cy="42227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JUNIYO MIKA RAHIL</a:t>
            </a:r>
          </a:p>
        </p:txBody>
      </p:sp>
      <p:sp>
        <p:nvSpPr>
          <p:cNvPr name="TextBox 10" id="10"/>
          <p:cNvSpPr txBox="true"/>
          <p:nvPr/>
        </p:nvSpPr>
        <p:spPr>
          <a:xfrm rot="0">
            <a:off x="2224052" y="6210320"/>
            <a:ext cx="5441644" cy="42227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ROMAULI MEILANI TAMBUNAN</a:t>
            </a:r>
          </a:p>
        </p:txBody>
      </p:sp>
      <p:sp>
        <p:nvSpPr>
          <p:cNvPr name="TextBox 11" id="11"/>
          <p:cNvSpPr txBox="true"/>
          <p:nvPr/>
        </p:nvSpPr>
        <p:spPr>
          <a:xfrm rot="0">
            <a:off x="2224052" y="7346970"/>
            <a:ext cx="5441644" cy="42227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SHAN WIRAMARSHA WIBOWO</a:t>
            </a:r>
          </a:p>
        </p:txBody>
      </p:sp>
      <p:sp>
        <p:nvSpPr>
          <p:cNvPr name="TextBox 12" id="12"/>
          <p:cNvSpPr txBox="true"/>
          <p:nvPr/>
        </p:nvSpPr>
        <p:spPr>
          <a:xfrm rot="0">
            <a:off x="2224052" y="8483621"/>
            <a:ext cx="5441644" cy="42227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TASNIM AZAM YOUSEF YASIN</a:t>
            </a:r>
          </a:p>
        </p:txBody>
      </p:sp>
      <p:sp>
        <p:nvSpPr>
          <p:cNvPr name="TextBox 13" id="13"/>
          <p:cNvSpPr txBox="true"/>
          <p:nvPr/>
        </p:nvSpPr>
        <p:spPr>
          <a:xfrm rot="0">
            <a:off x="8922767" y="7348033"/>
            <a:ext cx="2719876" cy="422275"/>
          </a:xfrm>
          <a:prstGeom prst="rect">
            <a:avLst/>
          </a:prstGeom>
        </p:spPr>
        <p:txBody>
          <a:bodyPr anchor="t" rtlCol="false" tIns="0" lIns="0" bIns="0" rIns="0">
            <a:spAutoFit/>
          </a:bodyPr>
          <a:lstStyle/>
          <a:p>
            <a:pPr algn="r">
              <a:lnSpc>
                <a:spcPts val="3499"/>
              </a:lnSpc>
              <a:spcBef>
                <a:spcPct val="0"/>
              </a:spcBef>
            </a:pPr>
            <a:r>
              <a:rPr lang="en-US" b="true" sz="2499">
                <a:solidFill>
                  <a:srgbClr val="FFD944"/>
                </a:solidFill>
                <a:latin typeface="Lato Bold"/>
                <a:ea typeface="Lato Bold"/>
                <a:cs typeface="Lato Bold"/>
                <a:sym typeface="Lato Bold"/>
              </a:rPr>
              <a:t>320250401098</a:t>
            </a:r>
          </a:p>
        </p:txBody>
      </p:sp>
      <p:sp>
        <p:nvSpPr>
          <p:cNvPr name="TextBox 14" id="14"/>
          <p:cNvSpPr txBox="true"/>
          <p:nvPr/>
        </p:nvSpPr>
        <p:spPr>
          <a:xfrm rot="0">
            <a:off x="8922767" y="8483621"/>
            <a:ext cx="2719876" cy="422275"/>
          </a:xfrm>
          <a:prstGeom prst="rect">
            <a:avLst/>
          </a:prstGeom>
        </p:spPr>
        <p:txBody>
          <a:bodyPr anchor="t" rtlCol="false" tIns="0" lIns="0" bIns="0" rIns="0">
            <a:spAutoFit/>
          </a:bodyPr>
          <a:lstStyle/>
          <a:p>
            <a:pPr algn="r">
              <a:lnSpc>
                <a:spcPts val="3499"/>
              </a:lnSpc>
              <a:spcBef>
                <a:spcPct val="0"/>
              </a:spcBef>
            </a:pPr>
            <a:r>
              <a:rPr lang="en-US" b="true" sz="2499">
                <a:solidFill>
                  <a:srgbClr val="FFD944"/>
                </a:solidFill>
                <a:latin typeface="Lato Bold"/>
                <a:ea typeface="Lato Bold"/>
                <a:cs typeface="Lato Bold"/>
                <a:sym typeface="Lato Bold"/>
              </a:rPr>
              <a:t>320250401100</a:t>
            </a:r>
          </a:p>
        </p:txBody>
      </p:sp>
      <p:sp>
        <p:nvSpPr>
          <p:cNvPr name="TextBox 15" id="15"/>
          <p:cNvSpPr txBox="true"/>
          <p:nvPr/>
        </p:nvSpPr>
        <p:spPr>
          <a:xfrm rot="0">
            <a:off x="8922767" y="3934895"/>
            <a:ext cx="2719876" cy="422275"/>
          </a:xfrm>
          <a:prstGeom prst="rect">
            <a:avLst/>
          </a:prstGeom>
        </p:spPr>
        <p:txBody>
          <a:bodyPr anchor="t" rtlCol="false" tIns="0" lIns="0" bIns="0" rIns="0">
            <a:spAutoFit/>
          </a:bodyPr>
          <a:lstStyle/>
          <a:p>
            <a:pPr algn="r">
              <a:lnSpc>
                <a:spcPts val="3499"/>
              </a:lnSpc>
              <a:spcBef>
                <a:spcPct val="0"/>
              </a:spcBef>
            </a:pPr>
            <a:r>
              <a:rPr lang="en-US" b="true" sz="2499">
                <a:solidFill>
                  <a:srgbClr val="FFD944"/>
                </a:solidFill>
                <a:latin typeface="Lato Bold"/>
                <a:ea typeface="Lato Bold"/>
                <a:cs typeface="Lato Bold"/>
                <a:sym typeface="Lato Bold"/>
              </a:rPr>
              <a:t>320250401019</a:t>
            </a:r>
          </a:p>
        </p:txBody>
      </p:sp>
      <p:sp>
        <p:nvSpPr>
          <p:cNvPr name="TextBox 16" id="16"/>
          <p:cNvSpPr txBox="true"/>
          <p:nvPr/>
        </p:nvSpPr>
        <p:spPr>
          <a:xfrm rot="0">
            <a:off x="8922767" y="5095875"/>
            <a:ext cx="2719876" cy="422275"/>
          </a:xfrm>
          <a:prstGeom prst="rect">
            <a:avLst/>
          </a:prstGeom>
        </p:spPr>
        <p:txBody>
          <a:bodyPr anchor="t" rtlCol="false" tIns="0" lIns="0" bIns="0" rIns="0">
            <a:spAutoFit/>
          </a:bodyPr>
          <a:lstStyle/>
          <a:p>
            <a:pPr algn="r">
              <a:lnSpc>
                <a:spcPts val="3499"/>
              </a:lnSpc>
              <a:spcBef>
                <a:spcPct val="0"/>
              </a:spcBef>
            </a:pPr>
            <a:r>
              <a:rPr lang="en-US" b="true" sz="2499">
                <a:solidFill>
                  <a:srgbClr val="FFD944"/>
                </a:solidFill>
                <a:latin typeface="Lato Bold"/>
                <a:ea typeface="Lato Bold"/>
                <a:cs typeface="Lato Bold"/>
                <a:sym typeface="Lato Bold"/>
              </a:rPr>
              <a:t>320250401045</a:t>
            </a:r>
          </a:p>
        </p:txBody>
      </p:sp>
      <p:sp>
        <p:nvSpPr>
          <p:cNvPr name="TextBox 17" id="17"/>
          <p:cNvSpPr txBox="true"/>
          <p:nvPr/>
        </p:nvSpPr>
        <p:spPr>
          <a:xfrm rot="0">
            <a:off x="8922767" y="6209789"/>
            <a:ext cx="2719876" cy="422275"/>
          </a:xfrm>
          <a:prstGeom prst="rect">
            <a:avLst/>
          </a:prstGeom>
        </p:spPr>
        <p:txBody>
          <a:bodyPr anchor="t" rtlCol="false" tIns="0" lIns="0" bIns="0" rIns="0">
            <a:spAutoFit/>
          </a:bodyPr>
          <a:lstStyle/>
          <a:p>
            <a:pPr algn="r">
              <a:lnSpc>
                <a:spcPts val="3499"/>
              </a:lnSpc>
              <a:spcBef>
                <a:spcPct val="0"/>
              </a:spcBef>
            </a:pPr>
            <a:r>
              <a:rPr lang="en-US" b="true" sz="2499">
                <a:solidFill>
                  <a:srgbClr val="FFD944"/>
                </a:solidFill>
                <a:latin typeface="Lato Bold"/>
                <a:ea typeface="Lato Bold"/>
                <a:cs typeface="Lato Bold"/>
                <a:sym typeface="Lato Bold"/>
              </a:rPr>
              <a:t>320250401093</a:t>
            </a:r>
          </a:p>
        </p:txBody>
      </p:sp>
      <p:grpSp>
        <p:nvGrpSpPr>
          <p:cNvPr name="Group 18" id="18"/>
          <p:cNvGrpSpPr/>
          <p:nvPr/>
        </p:nvGrpSpPr>
        <p:grpSpPr>
          <a:xfrm rot="0">
            <a:off x="928665" y="645697"/>
            <a:ext cx="16598104" cy="995428"/>
            <a:chOff x="0" y="0"/>
            <a:chExt cx="4371517" cy="262170"/>
          </a:xfrm>
        </p:grpSpPr>
        <p:sp>
          <p:nvSpPr>
            <p:cNvPr name="Freeform 19" id="19"/>
            <p:cNvSpPr/>
            <p:nvPr/>
          </p:nvSpPr>
          <p:spPr>
            <a:xfrm flipH="false" flipV="false" rot="0">
              <a:off x="0" y="0"/>
              <a:ext cx="4371517" cy="262170"/>
            </a:xfrm>
            <a:custGeom>
              <a:avLst/>
              <a:gdLst/>
              <a:ahLst/>
              <a:cxnLst/>
              <a:rect r="r" b="b" t="t" l="l"/>
              <a:pathLst>
                <a:path h="262170" w="4371517">
                  <a:moveTo>
                    <a:pt x="29852" y="0"/>
                  </a:moveTo>
                  <a:lnTo>
                    <a:pt x="4341666" y="0"/>
                  </a:lnTo>
                  <a:cubicBezTo>
                    <a:pt x="4349583" y="0"/>
                    <a:pt x="4357176" y="3145"/>
                    <a:pt x="4362774" y="8743"/>
                  </a:cubicBezTo>
                  <a:cubicBezTo>
                    <a:pt x="4368372" y="14342"/>
                    <a:pt x="4371517" y="21935"/>
                    <a:pt x="4371517" y="29852"/>
                  </a:cubicBezTo>
                  <a:lnTo>
                    <a:pt x="4371517" y="232318"/>
                  </a:lnTo>
                  <a:cubicBezTo>
                    <a:pt x="4371517" y="248805"/>
                    <a:pt x="4358152" y="262170"/>
                    <a:pt x="4341666" y="262170"/>
                  </a:cubicBezTo>
                  <a:lnTo>
                    <a:pt x="29852" y="262170"/>
                  </a:lnTo>
                  <a:cubicBezTo>
                    <a:pt x="21935" y="262170"/>
                    <a:pt x="14342" y="259025"/>
                    <a:pt x="8743" y="253427"/>
                  </a:cubicBezTo>
                  <a:cubicBezTo>
                    <a:pt x="3145" y="247829"/>
                    <a:pt x="0" y="240236"/>
                    <a:pt x="0" y="232318"/>
                  </a:cubicBezTo>
                  <a:lnTo>
                    <a:pt x="0" y="29852"/>
                  </a:lnTo>
                  <a:cubicBezTo>
                    <a:pt x="0" y="21935"/>
                    <a:pt x="3145" y="14342"/>
                    <a:pt x="8743" y="8743"/>
                  </a:cubicBezTo>
                  <a:cubicBezTo>
                    <a:pt x="14342" y="3145"/>
                    <a:pt x="21935" y="0"/>
                    <a:pt x="29852" y="0"/>
                  </a:cubicBezTo>
                  <a:close/>
                </a:path>
              </a:pathLst>
            </a:custGeom>
            <a:solidFill>
              <a:srgbClr val="000000">
                <a:alpha val="0"/>
              </a:srgbClr>
            </a:solidFill>
            <a:ln w="38100" cap="rnd">
              <a:solidFill>
                <a:srgbClr val="E5E1DA"/>
              </a:solidFill>
              <a:prstDash val="solid"/>
              <a:round/>
            </a:ln>
          </p:spPr>
        </p:sp>
        <p:sp>
          <p:nvSpPr>
            <p:cNvPr name="TextBox 20" id="20"/>
            <p:cNvSpPr txBox="true"/>
            <p:nvPr/>
          </p:nvSpPr>
          <p:spPr>
            <a:xfrm>
              <a:off x="0" y="-38100"/>
              <a:ext cx="4371517" cy="30027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171305" y="879197"/>
            <a:ext cx="528429" cy="528429"/>
          </a:xfrm>
          <a:custGeom>
            <a:avLst/>
            <a:gdLst/>
            <a:ahLst/>
            <a:cxnLst/>
            <a:rect r="r" b="b" t="t" l="l"/>
            <a:pathLst>
              <a:path h="528429" w="528429">
                <a:moveTo>
                  <a:pt x="0" y="0"/>
                </a:moveTo>
                <a:lnTo>
                  <a:pt x="528429" y="0"/>
                </a:lnTo>
                <a:lnTo>
                  <a:pt x="528429" y="528429"/>
                </a:lnTo>
                <a:lnTo>
                  <a:pt x="0" y="528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1849044" y="869744"/>
            <a:ext cx="15003569" cy="464820"/>
          </a:xfrm>
          <a:prstGeom prst="rect">
            <a:avLst/>
          </a:prstGeom>
        </p:spPr>
        <p:txBody>
          <a:bodyPr anchor="t" rtlCol="false" tIns="0" lIns="0" bIns="0" rIns="0">
            <a:spAutoFit/>
          </a:bodyPr>
          <a:lstStyle/>
          <a:p>
            <a:pPr algn="l">
              <a:lnSpc>
                <a:spcPts val="3779"/>
              </a:lnSpc>
              <a:spcBef>
                <a:spcPct val="0"/>
              </a:spcBef>
            </a:pPr>
            <a:r>
              <a:rPr lang="en-US" sz="2700">
                <a:solidFill>
                  <a:srgbClr val="E5E1DA"/>
                </a:solidFill>
                <a:latin typeface="Lato"/>
                <a:ea typeface="Lato"/>
                <a:cs typeface="Lato"/>
                <a:sym typeface="Lato"/>
              </a:rPr>
              <a:t>DOSEN PEMBIMBING: ERYAN AHMAD FIRDAUS, S.Kom., M.Kom</a:t>
            </a:r>
          </a:p>
        </p:txBody>
      </p:sp>
      <p:sp>
        <p:nvSpPr>
          <p:cNvPr name="Freeform 23" id="23"/>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714500" y="2868025"/>
            <a:ext cx="12577332" cy="6752225"/>
            <a:chOff x="0" y="0"/>
            <a:chExt cx="3312548" cy="1778364"/>
          </a:xfrm>
        </p:grpSpPr>
        <p:sp>
          <p:nvSpPr>
            <p:cNvPr name="Freeform 3" id="3"/>
            <p:cNvSpPr/>
            <p:nvPr/>
          </p:nvSpPr>
          <p:spPr>
            <a:xfrm flipH="false" flipV="false" rot="0">
              <a:off x="0" y="0"/>
              <a:ext cx="3312549" cy="1778364"/>
            </a:xfrm>
            <a:custGeom>
              <a:avLst/>
              <a:gdLst/>
              <a:ahLst/>
              <a:cxnLst/>
              <a:rect r="r" b="b" t="t" l="l"/>
              <a:pathLst>
                <a:path h="1778364" w="3312549">
                  <a:moveTo>
                    <a:pt x="12311" y="0"/>
                  </a:moveTo>
                  <a:lnTo>
                    <a:pt x="3300238" y="0"/>
                  </a:lnTo>
                  <a:cubicBezTo>
                    <a:pt x="3307037" y="0"/>
                    <a:pt x="3312549" y="5512"/>
                    <a:pt x="3312549" y="12311"/>
                  </a:cubicBezTo>
                  <a:lnTo>
                    <a:pt x="3312549" y="1766053"/>
                  </a:lnTo>
                  <a:cubicBezTo>
                    <a:pt x="3312549" y="1769318"/>
                    <a:pt x="3311251" y="1772449"/>
                    <a:pt x="3308943" y="1774758"/>
                  </a:cubicBezTo>
                  <a:cubicBezTo>
                    <a:pt x="3306634" y="1777067"/>
                    <a:pt x="3303503" y="1778364"/>
                    <a:pt x="3300238" y="1778364"/>
                  </a:cubicBezTo>
                  <a:lnTo>
                    <a:pt x="12311" y="1778364"/>
                  </a:lnTo>
                  <a:cubicBezTo>
                    <a:pt x="5512" y="1778364"/>
                    <a:pt x="0" y="1772852"/>
                    <a:pt x="0" y="1766053"/>
                  </a:cubicBezTo>
                  <a:lnTo>
                    <a:pt x="0" y="12311"/>
                  </a:lnTo>
                  <a:cubicBezTo>
                    <a:pt x="0" y="9046"/>
                    <a:pt x="1297" y="5915"/>
                    <a:pt x="3606" y="3606"/>
                  </a:cubicBezTo>
                  <a:cubicBezTo>
                    <a:pt x="5915" y="1297"/>
                    <a:pt x="9046" y="0"/>
                    <a:pt x="12311" y="0"/>
                  </a:cubicBezTo>
                  <a:close/>
                </a:path>
              </a:pathLst>
            </a:custGeom>
            <a:solidFill>
              <a:srgbClr val="000000"/>
            </a:solidFill>
            <a:ln w="38100" cap="sq">
              <a:solidFill>
                <a:srgbClr val="E5E1DA"/>
              </a:solidFill>
              <a:prstDash val="solid"/>
              <a:miter/>
            </a:ln>
          </p:spPr>
        </p:sp>
        <p:sp>
          <p:nvSpPr>
            <p:cNvPr name="TextBox 4" id="4"/>
            <p:cNvSpPr txBox="true"/>
            <p:nvPr/>
          </p:nvSpPr>
          <p:spPr>
            <a:xfrm>
              <a:off x="0" y="-38100"/>
              <a:ext cx="3312548" cy="1816464"/>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6626729">
            <a:off x="-8641211" y="2086770"/>
            <a:ext cx="12221289" cy="8822969"/>
          </a:xfrm>
          <a:custGeom>
            <a:avLst/>
            <a:gdLst/>
            <a:ahLst/>
            <a:cxnLst/>
            <a:rect r="r" b="b" t="t" l="l"/>
            <a:pathLst>
              <a:path h="8822969" w="12221289">
                <a:moveTo>
                  <a:pt x="12221289" y="0"/>
                </a:moveTo>
                <a:lnTo>
                  <a:pt x="0" y="0"/>
                </a:lnTo>
                <a:lnTo>
                  <a:pt x="0" y="8822968"/>
                </a:lnTo>
                <a:lnTo>
                  <a:pt x="12221289" y="8822968"/>
                </a:lnTo>
                <a:lnTo>
                  <a:pt x="12221289" y="0"/>
                </a:lnTo>
                <a:close/>
              </a:path>
            </a:pathLst>
          </a:custGeom>
          <a:blipFill>
            <a:blip r:embed="rId2"/>
            <a:stretch>
              <a:fillRect l="0" t="0" r="0" b="0"/>
            </a:stretch>
          </a:blipFill>
        </p:spPr>
      </p:sp>
      <p:sp>
        <p:nvSpPr>
          <p:cNvPr name="Freeform 6" id="6"/>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1971590" y="-177373"/>
            <a:ext cx="5287710" cy="5143500"/>
          </a:xfrm>
          <a:custGeom>
            <a:avLst/>
            <a:gdLst/>
            <a:ahLst/>
            <a:cxnLst/>
            <a:rect r="r" b="b" t="t" l="l"/>
            <a:pathLst>
              <a:path h="5143500" w="5287710">
                <a:moveTo>
                  <a:pt x="0" y="0"/>
                </a:moveTo>
                <a:lnTo>
                  <a:pt x="5287710" y="0"/>
                </a:lnTo>
                <a:lnTo>
                  <a:pt x="5287710" y="5143500"/>
                </a:lnTo>
                <a:lnTo>
                  <a:pt x="0" y="5143500"/>
                </a:lnTo>
                <a:lnTo>
                  <a:pt x="0" y="0"/>
                </a:lnTo>
                <a:close/>
              </a:path>
            </a:pathLst>
          </a:custGeom>
          <a:blipFill>
            <a:blip r:embed="rId5"/>
            <a:stretch>
              <a:fillRect l="0" t="0" r="0" b="0"/>
            </a:stretch>
          </a:blipFill>
        </p:spPr>
      </p:sp>
      <p:sp>
        <p:nvSpPr>
          <p:cNvPr name="TextBox 8" id="8"/>
          <p:cNvSpPr txBox="true"/>
          <p:nvPr/>
        </p:nvSpPr>
        <p:spPr>
          <a:xfrm rot="0">
            <a:off x="2162153" y="3059412"/>
            <a:ext cx="11682027" cy="6820535"/>
          </a:xfrm>
          <a:prstGeom prst="rect">
            <a:avLst/>
          </a:prstGeom>
        </p:spPr>
        <p:txBody>
          <a:bodyPr anchor="t" rtlCol="false" tIns="0" lIns="0" bIns="0" rIns="0">
            <a:spAutoFit/>
          </a:bodyPr>
          <a:lstStyle/>
          <a:p>
            <a:pPr algn="l">
              <a:lnSpc>
                <a:spcPts val="4199"/>
              </a:lnSpc>
            </a:pPr>
            <a:r>
              <a:rPr lang="en-US" sz="2999">
                <a:solidFill>
                  <a:srgbClr val="E5E1DA"/>
                </a:solidFill>
                <a:latin typeface="Lato"/>
                <a:ea typeface="Lato"/>
                <a:cs typeface="Lato"/>
                <a:sym typeface="Lato"/>
              </a:rPr>
              <a:t>Latar Belakang Masalah</a:t>
            </a:r>
          </a:p>
          <a:p>
            <a:pPr algn="just">
              <a:lnSpc>
                <a:spcPts val="3360"/>
              </a:lnSpc>
            </a:pPr>
            <a:r>
              <a:rPr lang="en-US" sz="2400">
                <a:solidFill>
                  <a:srgbClr val="E5E1DA"/>
                </a:solidFill>
                <a:latin typeface="Lato"/>
                <a:ea typeface="Lato"/>
                <a:cs typeface="Lato"/>
                <a:sym typeface="Lato"/>
              </a:rPr>
              <a:t>Deteksi dini penyakit sangat penting, namun akses layanan kesehatan masih ter</a:t>
            </a:r>
            <a:r>
              <a:rPr lang="en-US" sz="2400">
                <a:solidFill>
                  <a:srgbClr val="E5E1DA"/>
                </a:solidFill>
                <a:latin typeface="Lato"/>
                <a:ea typeface="Lato"/>
                <a:cs typeface="Lato"/>
                <a:sym typeface="Lato"/>
              </a:rPr>
              <a:t>b</a:t>
            </a:r>
            <a:r>
              <a:rPr lang="en-US" sz="2400">
                <a:solidFill>
                  <a:srgbClr val="E5E1DA"/>
                </a:solidFill>
                <a:latin typeface="Lato"/>
                <a:ea typeface="Lato"/>
                <a:cs typeface="Lato"/>
                <a:sym typeface="Lato"/>
              </a:rPr>
              <a:t>atas. Perkembangan smartphone memungkinkan pemanfaatan teknologi scan untuk pendeteksian penyakit, tetapi </a:t>
            </a:r>
            <a:r>
              <a:rPr lang="en-US" sz="2400">
                <a:solidFill>
                  <a:srgbClr val="E5E1DA"/>
                </a:solidFill>
                <a:latin typeface="Lato"/>
                <a:ea typeface="Lato"/>
                <a:cs typeface="Lato"/>
                <a:sym typeface="Lato"/>
              </a:rPr>
              <a:t>p</a:t>
            </a:r>
            <a:r>
              <a:rPr lang="en-US" sz="2400">
                <a:solidFill>
                  <a:srgbClr val="E5E1DA"/>
                </a:solidFill>
                <a:latin typeface="Lato"/>
                <a:ea typeface="Lato"/>
                <a:cs typeface="Lato"/>
                <a:sym typeface="Lato"/>
              </a:rPr>
              <a:t>ene</a:t>
            </a:r>
            <a:r>
              <a:rPr lang="en-US" sz="2400">
                <a:solidFill>
                  <a:srgbClr val="E5E1DA"/>
                </a:solidFill>
                <a:latin typeface="Lato"/>
                <a:ea typeface="Lato"/>
                <a:cs typeface="Lato"/>
                <a:sym typeface="Lato"/>
              </a:rPr>
              <a:t>r</a:t>
            </a:r>
            <a:r>
              <a:rPr lang="en-US" sz="2400">
                <a:solidFill>
                  <a:srgbClr val="E5E1DA"/>
                </a:solidFill>
                <a:latin typeface="Lato"/>
                <a:ea typeface="Lato"/>
                <a:cs typeface="Lato"/>
                <a:sym typeface="Lato"/>
              </a:rPr>
              <a:t>apannya</a:t>
            </a:r>
            <a:r>
              <a:rPr lang="en-US" sz="2400">
                <a:solidFill>
                  <a:srgbClr val="E5E1DA"/>
                </a:solidFill>
                <a:latin typeface="Lato"/>
                <a:ea typeface="Lato"/>
                <a:cs typeface="Lato"/>
                <a:sym typeface="Lato"/>
              </a:rPr>
              <a:t> </a:t>
            </a:r>
            <a:r>
              <a:rPr lang="en-US" sz="2400">
                <a:solidFill>
                  <a:srgbClr val="E5E1DA"/>
                </a:solidFill>
                <a:latin typeface="Lato"/>
                <a:ea typeface="Lato"/>
                <a:cs typeface="Lato"/>
                <a:sym typeface="Lato"/>
              </a:rPr>
              <a:t>d</a:t>
            </a:r>
            <a:r>
              <a:rPr lang="en-US" sz="2400">
                <a:solidFill>
                  <a:srgbClr val="E5E1DA"/>
                </a:solidFill>
                <a:latin typeface="Lato"/>
                <a:ea typeface="Lato"/>
                <a:cs typeface="Lato"/>
                <a:sym typeface="Lato"/>
              </a:rPr>
              <a:t>a</a:t>
            </a:r>
            <a:r>
              <a:rPr lang="en-US" sz="2400">
                <a:solidFill>
                  <a:srgbClr val="E5E1DA"/>
                </a:solidFill>
                <a:latin typeface="Lato"/>
                <a:ea typeface="Lato"/>
                <a:cs typeface="Lato"/>
                <a:sym typeface="Lato"/>
              </a:rPr>
              <a:t>lam </a:t>
            </a:r>
            <a:r>
              <a:rPr lang="en-US" sz="2400">
                <a:solidFill>
                  <a:srgbClr val="E5E1DA"/>
                </a:solidFill>
                <a:latin typeface="Lato"/>
                <a:ea typeface="Lato"/>
                <a:cs typeface="Lato"/>
                <a:sym typeface="Lato"/>
              </a:rPr>
              <a:t>a</a:t>
            </a:r>
            <a:r>
              <a:rPr lang="en-US" sz="2400">
                <a:solidFill>
                  <a:srgbClr val="E5E1DA"/>
                </a:solidFill>
                <a:latin typeface="Lato"/>
                <a:ea typeface="Lato"/>
                <a:cs typeface="Lato"/>
                <a:sym typeface="Lato"/>
              </a:rPr>
              <a:t>p</a:t>
            </a:r>
            <a:r>
              <a:rPr lang="en-US" sz="2400">
                <a:solidFill>
                  <a:srgbClr val="E5E1DA"/>
                </a:solidFill>
                <a:latin typeface="Lato"/>
                <a:ea typeface="Lato"/>
                <a:cs typeface="Lato"/>
                <a:sym typeface="Lato"/>
              </a:rPr>
              <a:t>l</a:t>
            </a:r>
            <a:r>
              <a:rPr lang="en-US" sz="2400">
                <a:solidFill>
                  <a:srgbClr val="E5E1DA"/>
                </a:solidFill>
                <a:latin typeface="Lato"/>
                <a:ea typeface="Lato"/>
                <a:cs typeface="Lato"/>
                <a:sym typeface="Lato"/>
              </a:rPr>
              <a:t>ikasi mobile yang mudah digunakan masih minim. Oleh karena itu, diperlukan rancang bangun aplikasi mobile pendeteksi penyakit manusia berbasis scan sebagai alat skrining awal.</a:t>
            </a:r>
          </a:p>
          <a:p>
            <a:pPr algn="l">
              <a:lnSpc>
                <a:spcPts val="3080"/>
              </a:lnSpc>
            </a:pPr>
          </a:p>
          <a:p>
            <a:pPr algn="l">
              <a:lnSpc>
                <a:spcPts val="4199"/>
              </a:lnSpc>
            </a:pPr>
            <a:r>
              <a:rPr lang="en-US" sz="2999">
                <a:solidFill>
                  <a:srgbClr val="E5E1DA"/>
                </a:solidFill>
                <a:latin typeface="Lato"/>
                <a:ea typeface="Lato"/>
                <a:cs typeface="Lato"/>
                <a:sym typeface="Lato"/>
              </a:rPr>
              <a:t>Kesenjangan Penelitian</a:t>
            </a:r>
          </a:p>
          <a:p>
            <a:pPr algn="just" marL="518162" indent="-259081" lvl="1">
              <a:lnSpc>
                <a:spcPts val="3360"/>
              </a:lnSpc>
              <a:buFont typeface="Arial"/>
              <a:buChar char="•"/>
            </a:pPr>
            <a:r>
              <a:rPr lang="en-US" sz="2400">
                <a:solidFill>
                  <a:srgbClr val="E5E1DA"/>
                </a:solidFill>
                <a:latin typeface="Lato"/>
                <a:ea typeface="Lato"/>
                <a:cs typeface="Lato"/>
                <a:sym typeface="Lato"/>
              </a:rPr>
              <a:t>Penelitian sebelumnya umumnya fokus pada </a:t>
            </a:r>
            <a:r>
              <a:rPr lang="en-US" b="true" sz="2400">
                <a:solidFill>
                  <a:srgbClr val="E5E1DA"/>
                </a:solidFill>
                <a:latin typeface="Lato Bold"/>
                <a:ea typeface="Lato Bold"/>
                <a:cs typeface="Lato Bold"/>
                <a:sym typeface="Lato Bold"/>
              </a:rPr>
              <a:t>deteksi penyakit berbasis citra atau data medis</a:t>
            </a:r>
            <a:r>
              <a:rPr lang="en-US" sz="2400">
                <a:solidFill>
                  <a:srgbClr val="E5E1DA"/>
                </a:solidFill>
                <a:latin typeface="Lato"/>
                <a:ea typeface="Lato"/>
                <a:cs typeface="Lato"/>
                <a:sym typeface="Lato"/>
              </a:rPr>
              <a:t> secara terpisah.</a:t>
            </a:r>
          </a:p>
          <a:p>
            <a:pPr algn="just" marL="518162" indent="-259081" lvl="1">
              <a:lnSpc>
                <a:spcPts val="3360"/>
              </a:lnSpc>
              <a:buFont typeface="Arial"/>
              <a:buChar char="•"/>
            </a:pPr>
            <a:r>
              <a:rPr lang="en-US" sz="2400">
                <a:solidFill>
                  <a:srgbClr val="E5E1DA"/>
                </a:solidFill>
                <a:latin typeface="Lato"/>
                <a:ea typeface="Lato"/>
                <a:cs typeface="Lato"/>
                <a:sym typeface="Lato"/>
              </a:rPr>
              <a:t>Masih terbatas aplikasi</a:t>
            </a:r>
            <a:r>
              <a:rPr lang="en-US" b="true" sz="2400">
                <a:solidFill>
                  <a:srgbClr val="E5E1DA"/>
                </a:solidFill>
                <a:latin typeface="Lato Bold"/>
                <a:ea typeface="Lato Bold"/>
                <a:cs typeface="Lato Bold"/>
                <a:sym typeface="Lato Bold"/>
              </a:rPr>
              <a:t> mobile</a:t>
            </a:r>
            <a:r>
              <a:rPr lang="en-US" sz="2400">
                <a:solidFill>
                  <a:srgbClr val="E5E1DA"/>
                </a:solidFill>
                <a:latin typeface="Lato"/>
                <a:ea typeface="Lato"/>
                <a:cs typeface="Lato"/>
                <a:sym typeface="Lato"/>
              </a:rPr>
              <a:t> yang mengintegrasikan </a:t>
            </a:r>
            <a:r>
              <a:rPr lang="en-US" b="true" sz="2400">
                <a:solidFill>
                  <a:srgbClr val="E5E1DA"/>
                </a:solidFill>
                <a:latin typeface="Lato Bold"/>
                <a:ea typeface="Lato Bold"/>
                <a:cs typeface="Lato Bold"/>
                <a:sym typeface="Lato Bold"/>
              </a:rPr>
              <a:t>teknologi scan</a:t>
            </a:r>
            <a:r>
              <a:rPr lang="en-US" sz="2400">
                <a:solidFill>
                  <a:srgbClr val="E5E1DA"/>
                </a:solidFill>
                <a:latin typeface="Lato"/>
                <a:ea typeface="Lato"/>
                <a:cs typeface="Lato"/>
                <a:sym typeface="Lato"/>
              </a:rPr>
              <a:t> (kamera/sensor) untuk pendeteksian penyakit secara praktis.</a:t>
            </a:r>
          </a:p>
          <a:p>
            <a:pPr algn="just" marL="518162" indent="-259081" lvl="1">
              <a:lnSpc>
                <a:spcPts val="3360"/>
              </a:lnSpc>
              <a:buFont typeface="Arial"/>
              <a:buChar char="•"/>
            </a:pPr>
            <a:r>
              <a:rPr lang="en-US" sz="2400">
                <a:solidFill>
                  <a:srgbClr val="E5E1DA"/>
                </a:solidFill>
                <a:latin typeface="Lato"/>
                <a:ea typeface="Lato"/>
                <a:cs typeface="Lato"/>
                <a:sym typeface="Lato"/>
              </a:rPr>
              <a:t>Kurangnya solusi yang </a:t>
            </a:r>
            <a:r>
              <a:rPr lang="en-US" b="true" sz="2400">
                <a:solidFill>
                  <a:srgbClr val="E5E1DA"/>
                </a:solidFill>
                <a:latin typeface="Lato Bold"/>
                <a:ea typeface="Lato Bold"/>
                <a:cs typeface="Lato Bold"/>
                <a:sym typeface="Lato Bold"/>
              </a:rPr>
              <a:t>mudah digunakan masyarakat umum</a:t>
            </a:r>
            <a:r>
              <a:rPr lang="en-US" sz="2400">
                <a:solidFill>
                  <a:srgbClr val="E5E1DA"/>
                </a:solidFill>
                <a:latin typeface="Lato"/>
                <a:ea typeface="Lato"/>
                <a:cs typeface="Lato"/>
                <a:sym typeface="Lato"/>
              </a:rPr>
              <a:t> dan dapat diakses kapan saja.</a:t>
            </a:r>
          </a:p>
          <a:p>
            <a:pPr algn="l">
              <a:lnSpc>
                <a:spcPts val="3080"/>
              </a:lnSpc>
            </a:pPr>
          </a:p>
          <a:p>
            <a:pPr algn="l">
              <a:lnSpc>
                <a:spcPts val="3080"/>
              </a:lnSpc>
              <a:spcBef>
                <a:spcPct val="0"/>
              </a:spcBef>
            </a:pPr>
          </a:p>
        </p:txBody>
      </p:sp>
      <p:sp>
        <p:nvSpPr>
          <p:cNvPr name="TextBox 9" id="9"/>
          <p:cNvSpPr txBox="true"/>
          <p:nvPr/>
        </p:nvSpPr>
        <p:spPr>
          <a:xfrm rot="0">
            <a:off x="1028700" y="1186732"/>
            <a:ext cx="12408348" cy="1523260"/>
          </a:xfrm>
          <a:prstGeom prst="rect">
            <a:avLst/>
          </a:prstGeom>
        </p:spPr>
        <p:txBody>
          <a:bodyPr anchor="t" rtlCol="false" tIns="0" lIns="0" bIns="0" rIns="0">
            <a:spAutoFit/>
          </a:bodyPr>
          <a:lstStyle/>
          <a:p>
            <a:pPr algn="l">
              <a:lnSpc>
                <a:spcPts val="11030"/>
              </a:lnSpc>
            </a:pPr>
            <a:r>
              <a:rPr lang="en-US" b="true" sz="10027">
                <a:solidFill>
                  <a:srgbClr val="FFD944"/>
                </a:solidFill>
                <a:latin typeface="Poppins Bold"/>
                <a:ea typeface="Poppins Bold"/>
                <a:cs typeface="Poppins Bold"/>
                <a:sym typeface="Poppins Bold"/>
              </a:rPr>
              <a:t>PEMBUKAAN</a:t>
            </a:r>
          </a:p>
        </p:txBody>
      </p:sp>
      <p:sp>
        <p:nvSpPr>
          <p:cNvPr name="Freeform 10" id="10"/>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2181579">
            <a:off x="12456509" y="904365"/>
            <a:ext cx="10128448" cy="10895890"/>
          </a:xfrm>
          <a:custGeom>
            <a:avLst/>
            <a:gdLst/>
            <a:ahLst/>
            <a:cxnLst/>
            <a:rect r="r" b="b" t="t" l="l"/>
            <a:pathLst>
              <a:path h="10895890" w="10128448">
                <a:moveTo>
                  <a:pt x="0" y="0"/>
                </a:moveTo>
                <a:lnTo>
                  <a:pt x="10128448" y="0"/>
                </a:lnTo>
                <a:lnTo>
                  <a:pt x="10128448" y="10895890"/>
                </a:lnTo>
                <a:lnTo>
                  <a:pt x="0" y="10895890"/>
                </a:lnTo>
                <a:lnTo>
                  <a:pt x="0" y="0"/>
                </a:lnTo>
                <a:close/>
              </a:path>
            </a:pathLst>
          </a:custGeom>
          <a:blipFill>
            <a:blip r:embed="rId2"/>
            <a:stretch>
              <a:fillRect l="-157" t="0" r="-157" b="0"/>
            </a:stretch>
          </a:blipFill>
        </p:spPr>
      </p:sp>
      <p:grpSp>
        <p:nvGrpSpPr>
          <p:cNvPr name="Group 3" id="3"/>
          <p:cNvGrpSpPr/>
          <p:nvPr/>
        </p:nvGrpSpPr>
        <p:grpSpPr>
          <a:xfrm rot="0">
            <a:off x="1714500" y="1482999"/>
            <a:ext cx="12577332" cy="8137251"/>
            <a:chOff x="0" y="0"/>
            <a:chExt cx="3312548" cy="2143144"/>
          </a:xfrm>
        </p:grpSpPr>
        <p:sp>
          <p:nvSpPr>
            <p:cNvPr name="Freeform 4" id="4"/>
            <p:cNvSpPr/>
            <p:nvPr/>
          </p:nvSpPr>
          <p:spPr>
            <a:xfrm flipH="false" flipV="false" rot="0">
              <a:off x="0" y="0"/>
              <a:ext cx="3312549" cy="2143144"/>
            </a:xfrm>
            <a:custGeom>
              <a:avLst/>
              <a:gdLst/>
              <a:ahLst/>
              <a:cxnLst/>
              <a:rect r="r" b="b" t="t" l="l"/>
              <a:pathLst>
                <a:path h="2143144" w="3312549">
                  <a:moveTo>
                    <a:pt x="12311" y="0"/>
                  </a:moveTo>
                  <a:lnTo>
                    <a:pt x="3300238" y="0"/>
                  </a:lnTo>
                  <a:cubicBezTo>
                    <a:pt x="3307037" y="0"/>
                    <a:pt x="3312549" y="5512"/>
                    <a:pt x="3312549" y="12311"/>
                  </a:cubicBezTo>
                  <a:lnTo>
                    <a:pt x="3312549" y="2130834"/>
                  </a:lnTo>
                  <a:cubicBezTo>
                    <a:pt x="3312549" y="2134099"/>
                    <a:pt x="3311251" y="2137230"/>
                    <a:pt x="3308943" y="2139539"/>
                  </a:cubicBezTo>
                  <a:cubicBezTo>
                    <a:pt x="3306634" y="2141847"/>
                    <a:pt x="3303503" y="2143144"/>
                    <a:pt x="3300238" y="2143144"/>
                  </a:cubicBezTo>
                  <a:lnTo>
                    <a:pt x="12311" y="2143144"/>
                  </a:lnTo>
                  <a:cubicBezTo>
                    <a:pt x="9046" y="2143144"/>
                    <a:pt x="5915" y="2141847"/>
                    <a:pt x="3606" y="2139539"/>
                  </a:cubicBezTo>
                  <a:cubicBezTo>
                    <a:pt x="1297" y="2137230"/>
                    <a:pt x="0" y="2134099"/>
                    <a:pt x="0" y="2130834"/>
                  </a:cubicBezTo>
                  <a:lnTo>
                    <a:pt x="0" y="12311"/>
                  </a:lnTo>
                  <a:cubicBezTo>
                    <a:pt x="0" y="9046"/>
                    <a:pt x="1297" y="5915"/>
                    <a:pt x="3606" y="3606"/>
                  </a:cubicBezTo>
                  <a:cubicBezTo>
                    <a:pt x="5915" y="1297"/>
                    <a:pt x="9046" y="0"/>
                    <a:pt x="12311" y="0"/>
                  </a:cubicBezTo>
                  <a:close/>
                </a:path>
              </a:pathLst>
            </a:custGeom>
            <a:solidFill>
              <a:srgbClr val="000000"/>
            </a:solidFill>
            <a:ln w="38100" cap="sq">
              <a:solidFill>
                <a:srgbClr val="E5E1DA"/>
              </a:solidFill>
              <a:prstDash val="solid"/>
              <a:miter/>
            </a:ln>
          </p:spPr>
        </p:sp>
        <p:sp>
          <p:nvSpPr>
            <p:cNvPr name="TextBox 5" id="5"/>
            <p:cNvSpPr txBox="true"/>
            <p:nvPr/>
          </p:nvSpPr>
          <p:spPr>
            <a:xfrm>
              <a:off x="0" y="-38100"/>
              <a:ext cx="3312548" cy="2181244"/>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true" flipV="false" rot="6626729">
            <a:off x="-8265745" y="1817905"/>
            <a:ext cx="12221289" cy="8822969"/>
          </a:xfrm>
          <a:custGeom>
            <a:avLst/>
            <a:gdLst/>
            <a:ahLst/>
            <a:cxnLst/>
            <a:rect r="r" b="b" t="t" l="l"/>
            <a:pathLst>
              <a:path h="8822969" w="12221289">
                <a:moveTo>
                  <a:pt x="12221289" y="0"/>
                </a:moveTo>
                <a:lnTo>
                  <a:pt x="0" y="0"/>
                </a:lnTo>
                <a:lnTo>
                  <a:pt x="0" y="8822968"/>
                </a:lnTo>
                <a:lnTo>
                  <a:pt x="12221289" y="8822968"/>
                </a:lnTo>
                <a:lnTo>
                  <a:pt x="12221289" y="0"/>
                </a:lnTo>
                <a:close/>
              </a:path>
            </a:pathLst>
          </a:custGeom>
          <a:blipFill>
            <a:blip r:embed="rId3"/>
            <a:stretch>
              <a:fillRect l="0" t="0" r="0" b="0"/>
            </a:stretch>
          </a:blipFill>
        </p:spPr>
      </p:sp>
      <p:sp>
        <p:nvSpPr>
          <p:cNvPr name="Freeform 7" id="7"/>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2494357" y="1900664"/>
            <a:ext cx="8043479" cy="987425"/>
          </a:xfrm>
          <a:prstGeom prst="rect">
            <a:avLst/>
          </a:prstGeom>
        </p:spPr>
        <p:txBody>
          <a:bodyPr anchor="t" rtlCol="false" tIns="0" lIns="0" bIns="0" rIns="0">
            <a:spAutoFit/>
          </a:bodyPr>
          <a:lstStyle/>
          <a:p>
            <a:pPr algn="l">
              <a:lnSpc>
                <a:spcPts val="7150"/>
              </a:lnSpc>
            </a:pPr>
            <a:r>
              <a:rPr lang="en-US" sz="6500" b="true">
                <a:solidFill>
                  <a:srgbClr val="FBF9F1"/>
                </a:solidFill>
                <a:latin typeface="Poppins Bold"/>
                <a:ea typeface="Poppins Bold"/>
                <a:cs typeface="Poppins Bold"/>
                <a:sym typeface="Poppins Bold"/>
              </a:rPr>
              <a:t>PEMBUKAAN</a:t>
            </a:r>
          </a:p>
        </p:txBody>
      </p:sp>
      <p:sp>
        <p:nvSpPr>
          <p:cNvPr name="TextBox 9" id="9"/>
          <p:cNvSpPr txBox="true"/>
          <p:nvPr/>
        </p:nvSpPr>
        <p:spPr>
          <a:xfrm rot="0">
            <a:off x="2494357" y="3707240"/>
            <a:ext cx="11682027" cy="3420110"/>
          </a:xfrm>
          <a:prstGeom prst="rect">
            <a:avLst/>
          </a:prstGeom>
        </p:spPr>
        <p:txBody>
          <a:bodyPr anchor="t" rtlCol="false" tIns="0" lIns="0" bIns="0" rIns="0">
            <a:spAutoFit/>
          </a:bodyPr>
          <a:lstStyle/>
          <a:p>
            <a:pPr algn="l">
              <a:lnSpc>
                <a:spcPts val="4199"/>
              </a:lnSpc>
            </a:pPr>
            <a:r>
              <a:rPr lang="en-US" sz="2999">
                <a:solidFill>
                  <a:srgbClr val="E5E1DA"/>
                </a:solidFill>
                <a:latin typeface="Lato"/>
                <a:ea typeface="Lato"/>
                <a:cs typeface="Lato"/>
                <a:sym typeface="Lato"/>
              </a:rPr>
              <a:t>Urgensi</a:t>
            </a:r>
          </a:p>
          <a:p>
            <a:pPr algn="l" marL="518162" indent="-259081" lvl="1">
              <a:lnSpc>
                <a:spcPts val="3360"/>
              </a:lnSpc>
              <a:buFont typeface="Arial"/>
              <a:buChar char="•"/>
            </a:pPr>
            <a:r>
              <a:rPr lang="en-US" sz="2400">
                <a:solidFill>
                  <a:srgbClr val="E5E1DA"/>
                </a:solidFill>
                <a:latin typeface="Lato"/>
                <a:ea typeface="Lato"/>
                <a:cs typeface="Lato"/>
                <a:sym typeface="Lato"/>
              </a:rPr>
              <a:t>Perkembangan teknologi mobile dan kecerdasan </a:t>
            </a:r>
            <a:r>
              <a:rPr lang="en-US" sz="2400">
                <a:solidFill>
                  <a:srgbClr val="E5E1DA"/>
                </a:solidFill>
                <a:latin typeface="Lato"/>
                <a:ea typeface="Lato"/>
                <a:cs typeface="Lato"/>
                <a:sym typeface="Lato"/>
              </a:rPr>
              <a:t>bu</a:t>
            </a:r>
            <a:r>
              <a:rPr lang="en-US" sz="2400">
                <a:solidFill>
                  <a:srgbClr val="E5E1DA"/>
                </a:solidFill>
                <a:latin typeface="Lato"/>
                <a:ea typeface="Lato"/>
                <a:cs typeface="Lato"/>
                <a:sym typeface="Lato"/>
              </a:rPr>
              <a:t>atan memungkinkan deteksi penyakit lebih cepat.</a:t>
            </a:r>
          </a:p>
          <a:p>
            <a:pPr algn="l" marL="518162" indent="-259081" lvl="1">
              <a:lnSpc>
                <a:spcPts val="3360"/>
              </a:lnSpc>
              <a:buFont typeface="Arial"/>
              <a:buChar char="•"/>
            </a:pPr>
            <a:r>
              <a:rPr lang="en-US" sz="2400">
                <a:solidFill>
                  <a:srgbClr val="E5E1DA"/>
                </a:solidFill>
                <a:latin typeface="Lato"/>
                <a:ea typeface="Lato"/>
                <a:cs typeface="Lato"/>
                <a:sym typeface="Lato"/>
              </a:rPr>
              <a:t>Ap</a:t>
            </a:r>
            <a:r>
              <a:rPr lang="en-US" sz="2400">
                <a:solidFill>
                  <a:srgbClr val="E5E1DA"/>
                </a:solidFill>
                <a:latin typeface="Lato"/>
                <a:ea typeface="Lato"/>
                <a:cs typeface="Lato"/>
                <a:sym typeface="Lato"/>
              </a:rPr>
              <a:t>l</a:t>
            </a:r>
            <a:r>
              <a:rPr lang="en-US" sz="2400">
                <a:solidFill>
                  <a:srgbClr val="E5E1DA"/>
                </a:solidFill>
                <a:latin typeface="Lato"/>
                <a:ea typeface="Lato"/>
                <a:cs typeface="Lato"/>
                <a:sym typeface="Lato"/>
              </a:rPr>
              <a:t>ikasi berbasis scan dapat menjadi alat bantu skrining awal sebelum p</a:t>
            </a:r>
            <a:r>
              <a:rPr lang="en-US" sz="2400">
                <a:solidFill>
                  <a:srgbClr val="E5E1DA"/>
                </a:solidFill>
                <a:latin typeface="Lato"/>
                <a:ea typeface="Lato"/>
                <a:cs typeface="Lato"/>
                <a:sym typeface="Lato"/>
              </a:rPr>
              <a:t>e</a:t>
            </a:r>
            <a:r>
              <a:rPr lang="en-US" sz="2400">
                <a:solidFill>
                  <a:srgbClr val="E5E1DA"/>
                </a:solidFill>
                <a:latin typeface="Lato"/>
                <a:ea typeface="Lato"/>
                <a:cs typeface="Lato"/>
                <a:sym typeface="Lato"/>
              </a:rPr>
              <a:t>m</a:t>
            </a:r>
            <a:r>
              <a:rPr lang="en-US" sz="2400">
                <a:solidFill>
                  <a:srgbClr val="E5E1DA"/>
                </a:solidFill>
                <a:latin typeface="Lato"/>
                <a:ea typeface="Lato"/>
                <a:cs typeface="Lato"/>
                <a:sym typeface="Lato"/>
              </a:rPr>
              <a:t>e</a:t>
            </a:r>
            <a:r>
              <a:rPr lang="en-US" sz="2400">
                <a:solidFill>
                  <a:srgbClr val="E5E1DA"/>
                </a:solidFill>
                <a:latin typeface="Lato"/>
                <a:ea typeface="Lato"/>
                <a:cs typeface="Lato"/>
                <a:sym typeface="Lato"/>
              </a:rPr>
              <a:t>r</a:t>
            </a:r>
            <a:r>
              <a:rPr lang="en-US" sz="2400">
                <a:solidFill>
                  <a:srgbClr val="E5E1DA"/>
                </a:solidFill>
                <a:latin typeface="Lato"/>
                <a:ea typeface="Lato"/>
                <a:cs typeface="Lato"/>
                <a:sym typeface="Lato"/>
              </a:rPr>
              <a:t>iksaa</a:t>
            </a:r>
            <a:r>
              <a:rPr lang="en-US" sz="2400">
                <a:solidFill>
                  <a:srgbClr val="E5E1DA"/>
                </a:solidFill>
                <a:latin typeface="Lato"/>
                <a:ea typeface="Lato"/>
                <a:cs typeface="Lato"/>
                <a:sym typeface="Lato"/>
              </a:rPr>
              <a:t>n</a:t>
            </a:r>
            <a:r>
              <a:rPr lang="en-US" sz="2400">
                <a:solidFill>
                  <a:srgbClr val="E5E1DA"/>
                </a:solidFill>
                <a:latin typeface="Lato"/>
                <a:ea typeface="Lato"/>
                <a:cs typeface="Lato"/>
                <a:sym typeface="Lato"/>
              </a:rPr>
              <a:t> medis</a:t>
            </a:r>
            <a:r>
              <a:rPr lang="en-US" sz="2400">
                <a:solidFill>
                  <a:srgbClr val="E5E1DA"/>
                </a:solidFill>
                <a:latin typeface="Lato"/>
                <a:ea typeface="Lato"/>
                <a:cs typeface="Lato"/>
                <a:sym typeface="Lato"/>
              </a:rPr>
              <a:t> lanjutan.</a:t>
            </a:r>
          </a:p>
          <a:p>
            <a:pPr algn="l" marL="518162" indent="-259081" lvl="1">
              <a:lnSpc>
                <a:spcPts val="3360"/>
              </a:lnSpc>
              <a:buFont typeface="Arial"/>
              <a:buChar char="•"/>
            </a:pPr>
            <a:r>
              <a:rPr lang="en-US" sz="2400">
                <a:solidFill>
                  <a:srgbClr val="E5E1DA"/>
                </a:solidFill>
                <a:latin typeface="Lato"/>
                <a:ea typeface="Lato"/>
                <a:cs typeface="Lato"/>
                <a:sym typeface="Lato"/>
              </a:rPr>
              <a:t>D</a:t>
            </a:r>
            <a:r>
              <a:rPr lang="en-US" sz="2400">
                <a:solidFill>
                  <a:srgbClr val="E5E1DA"/>
                </a:solidFill>
                <a:latin typeface="Lato"/>
                <a:ea typeface="Lato"/>
                <a:cs typeface="Lato"/>
                <a:sym typeface="Lato"/>
              </a:rPr>
              <a:t>ibutuhkan solusi</a:t>
            </a:r>
            <a:r>
              <a:rPr lang="en-US" sz="2400">
                <a:solidFill>
                  <a:srgbClr val="E5E1DA"/>
                </a:solidFill>
                <a:latin typeface="Lato"/>
                <a:ea typeface="Lato"/>
                <a:cs typeface="Lato"/>
                <a:sym typeface="Lato"/>
              </a:rPr>
              <a:t> </a:t>
            </a:r>
            <a:r>
              <a:rPr lang="en-US" sz="2400">
                <a:solidFill>
                  <a:srgbClr val="E5E1DA"/>
                </a:solidFill>
                <a:latin typeface="Lato"/>
                <a:ea typeface="Lato"/>
                <a:cs typeface="Lato"/>
                <a:sym typeface="Lato"/>
              </a:rPr>
              <a:t>in</a:t>
            </a:r>
            <a:r>
              <a:rPr lang="en-US" sz="2400">
                <a:solidFill>
                  <a:srgbClr val="E5E1DA"/>
                </a:solidFill>
                <a:latin typeface="Lato"/>
                <a:ea typeface="Lato"/>
                <a:cs typeface="Lato"/>
                <a:sym typeface="Lato"/>
              </a:rPr>
              <a:t>o</a:t>
            </a:r>
            <a:r>
              <a:rPr lang="en-US" sz="2400">
                <a:solidFill>
                  <a:srgbClr val="E5E1DA"/>
                </a:solidFill>
                <a:latin typeface="Lato"/>
                <a:ea typeface="Lato"/>
                <a:cs typeface="Lato"/>
                <a:sym typeface="Lato"/>
              </a:rPr>
              <a:t>vat</a:t>
            </a:r>
            <a:r>
              <a:rPr lang="en-US" sz="2400">
                <a:solidFill>
                  <a:srgbClr val="E5E1DA"/>
                </a:solidFill>
                <a:latin typeface="Lato"/>
                <a:ea typeface="Lato"/>
                <a:cs typeface="Lato"/>
                <a:sym typeface="Lato"/>
              </a:rPr>
              <a:t>i</a:t>
            </a:r>
            <a:r>
              <a:rPr lang="en-US" sz="2400">
                <a:solidFill>
                  <a:srgbClr val="E5E1DA"/>
                </a:solidFill>
                <a:latin typeface="Lato"/>
                <a:ea typeface="Lato"/>
                <a:cs typeface="Lato"/>
                <a:sym typeface="Lato"/>
              </a:rPr>
              <a:t>f untuk meningka</a:t>
            </a:r>
            <a:r>
              <a:rPr lang="en-US" sz="2400">
                <a:solidFill>
                  <a:srgbClr val="E5E1DA"/>
                </a:solidFill>
                <a:latin typeface="Lato"/>
                <a:ea typeface="Lato"/>
                <a:cs typeface="Lato"/>
                <a:sym typeface="Lato"/>
              </a:rPr>
              <a:t>tkan</a:t>
            </a:r>
            <a:r>
              <a:rPr lang="en-US" sz="2400">
                <a:solidFill>
                  <a:srgbClr val="E5E1DA"/>
                </a:solidFill>
                <a:latin typeface="Lato"/>
                <a:ea typeface="Lato"/>
                <a:cs typeface="Lato"/>
                <a:sym typeface="Lato"/>
              </a:rPr>
              <a:t> kesadaran dan penceg</a:t>
            </a:r>
            <a:r>
              <a:rPr lang="en-US" sz="2400">
                <a:solidFill>
                  <a:srgbClr val="E5E1DA"/>
                </a:solidFill>
                <a:latin typeface="Lato"/>
                <a:ea typeface="Lato"/>
                <a:cs typeface="Lato"/>
                <a:sym typeface="Lato"/>
              </a:rPr>
              <a:t>ahan </a:t>
            </a:r>
            <a:r>
              <a:rPr lang="en-US" sz="2400">
                <a:solidFill>
                  <a:srgbClr val="E5E1DA"/>
                </a:solidFill>
                <a:latin typeface="Lato"/>
                <a:ea typeface="Lato"/>
                <a:cs typeface="Lato"/>
                <a:sym typeface="Lato"/>
              </a:rPr>
              <a:t>penyakit.</a:t>
            </a:r>
          </a:p>
          <a:p>
            <a:pPr algn="l">
              <a:lnSpc>
                <a:spcPts val="3080"/>
              </a:lnSpc>
              <a:spcBef>
                <a:spcPct val="0"/>
              </a:spcBef>
            </a:pPr>
          </a:p>
        </p:txBody>
      </p:sp>
      <p:sp>
        <p:nvSpPr>
          <p:cNvPr name="Freeform 10" id="10"/>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5400000">
            <a:off x="4438636" y="4802688"/>
            <a:ext cx="8729104" cy="681625"/>
            <a:chOff x="0" y="0"/>
            <a:chExt cx="2299023" cy="179523"/>
          </a:xfrm>
        </p:grpSpPr>
        <p:sp>
          <p:nvSpPr>
            <p:cNvPr name="Freeform 3" id="3"/>
            <p:cNvSpPr/>
            <p:nvPr/>
          </p:nvSpPr>
          <p:spPr>
            <a:xfrm flipH="false" flipV="false" rot="0">
              <a:off x="0" y="0"/>
              <a:ext cx="2299023" cy="179523"/>
            </a:xfrm>
            <a:custGeom>
              <a:avLst/>
              <a:gdLst/>
              <a:ahLst/>
              <a:cxnLst/>
              <a:rect r="r" b="b" t="t" l="l"/>
              <a:pathLst>
                <a:path h="179523" w="2299023">
                  <a:moveTo>
                    <a:pt x="56762" y="0"/>
                  </a:moveTo>
                  <a:lnTo>
                    <a:pt x="2242261" y="0"/>
                  </a:lnTo>
                  <a:cubicBezTo>
                    <a:pt x="2257315" y="0"/>
                    <a:pt x="2271753" y="5980"/>
                    <a:pt x="2282398" y="16625"/>
                  </a:cubicBezTo>
                  <a:cubicBezTo>
                    <a:pt x="2293043" y="27270"/>
                    <a:pt x="2299023" y="41708"/>
                    <a:pt x="2299023" y="56762"/>
                  </a:cubicBezTo>
                  <a:lnTo>
                    <a:pt x="2299023" y="122760"/>
                  </a:lnTo>
                  <a:cubicBezTo>
                    <a:pt x="2299023" y="137815"/>
                    <a:pt x="2293043" y="152252"/>
                    <a:pt x="2282398" y="162897"/>
                  </a:cubicBezTo>
                  <a:cubicBezTo>
                    <a:pt x="2271753" y="173542"/>
                    <a:pt x="2257315" y="179523"/>
                    <a:pt x="2242261" y="179523"/>
                  </a:cubicBezTo>
                  <a:lnTo>
                    <a:pt x="56762" y="179523"/>
                  </a:lnTo>
                  <a:cubicBezTo>
                    <a:pt x="41708" y="179523"/>
                    <a:pt x="27270" y="173542"/>
                    <a:pt x="16625" y="162897"/>
                  </a:cubicBezTo>
                  <a:cubicBezTo>
                    <a:pt x="5980" y="152252"/>
                    <a:pt x="0" y="137815"/>
                    <a:pt x="0" y="122760"/>
                  </a:cubicBezTo>
                  <a:lnTo>
                    <a:pt x="0" y="56762"/>
                  </a:lnTo>
                  <a:cubicBezTo>
                    <a:pt x="0" y="41708"/>
                    <a:pt x="5980" y="27270"/>
                    <a:pt x="16625" y="16625"/>
                  </a:cubicBezTo>
                  <a:cubicBezTo>
                    <a:pt x="27270" y="5980"/>
                    <a:pt x="41708" y="0"/>
                    <a:pt x="56762" y="0"/>
                  </a:cubicBezTo>
                  <a:close/>
                </a:path>
              </a:pathLst>
            </a:custGeom>
            <a:solidFill>
              <a:srgbClr val="000000">
                <a:alpha val="0"/>
              </a:srgbClr>
            </a:solidFill>
            <a:ln w="38100" cap="rnd">
              <a:solidFill>
                <a:srgbClr val="E5E1DA"/>
              </a:solidFill>
              <a:prstDash val="solid"/>
              <a:round/>
            </a:ln>
          </p:spPr>
        </p:sp>
        <p:sp>
          <p:nvSpPr>
            <p:cNvPr name="TextBox 4" id="4"/>
            <p:cNvSpPr txBox="true"/>
            <p:nvPr/>
          </p:nvSpPr>
          <p:spPr>
            <a:xfrm>
              <a:off x="0" y="-38100"/>
              <a:ext cx="2299023" cy="21762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8574588" y="1996695"/>
            <a:ext cx="457200" cy="460655"/>
          </a:xfrm>
          <a:custGeom>
            <a:avLst/>
            <a:gdLst/>
            <a:ahLst/>
            <a:cxnLst/>
            <a:rect r="r" b="b" t="t" l="l"/>
            <a:pathLst>
              <a:path h="460655" w="457200">
                <a:moveTo>
                  <a:pt x="0" y="0"/>
                </a:moveTo>
                <a:lnTo>
                  <a:pt x="457200" y="0"/>
                </a:lnTo>
                <a:lnTo>
                  <a:pt x="457200" y="460655"/>
                </a:lnTo>
                <a:lnTo>
                  <a:pt x="0" y="460655"/>
                </a:lnTo>
                <a:lnTo>
                  <a:pt x="0" y="0"/>
                </a:lnTo>
                <a:close/>
              </a:path>
            </a:pathLst>
          </a:custGeom>
          <a:blipFill>
            <a:blip r:embed="rId2"/>
            <a:stretch>
              <a:fillRect l="0" t="0" r="0" b="0"/>
            </a:stretch>
          </a:blipFill>
        </p:spPr>
      </p:sp>
      <p:sp>
        <p:nvSpPr>
          <p:cNvPr name="Freeform 6" id="6"/>
          <p:cNvSpPr/>
          <p:nvPr/>
        </p:nvSpPr>
        <p:spPr>
          <a:xfrm flipH="false" flipV="false" rot="0">
            <a:off x="8574588" y="4682845"/>
            <a:ext cx="457200" cy="460655"/>
          </a:xfrm>
          <a:custGeom>
            <a:avLst/>
            <a:gdLst/>
            <a:ahLst/>
            <a:cxnLst/>
            <a:rect r="r" b="b" t="t" l="l"/>
            <a:pathLst>
              <a:path h="460655" w="457200">
                <a:moveTo>
                  <a:pt x="0" y="0"/>
                </a:moveTo>
                <a:lnTo>
                  <a:pt x="457200" y="0"/>
                </a:lnTo>
                <a:lnTo>
                  <a:pt x="457200" y="460655"/>
                </a:lnTo>
                <a:lnTo>
                  <a:pt x="0" y="460655"/>
                </a:lnTo>
                <a:lnTo>
                  <a:pt x="0" y="0"/>
                </a:lnTo>
                <a:close/>
              </a:path>
            </a:pathLst>
          </a:custGeom>
          <a:blipFill>
            <a:blip r:embed="rId2"/>
            <a:stretch>
              <a:fillRect l="0" t="0" r="0" b="0"/>
            </a:stretch>
          </a:blipFill>
        </p:spPr>
      </p:sp>
      <p:sp>
        <p:nvSpPr>
          <p:cNvPr name="Freeform 7" id="7"/>
          <p:cNvSpPr/>
          <p:nvPr/>
        </p:nvSpPr>
        <p:spPr>
          <a:xfrm flipH="false" flipV="false" rot="0">
            <a:off x="8574588" y="7372350"/>
            <a:ext cx="457200" cy="460655"/>
          </a:xfrm>
          <a:custGeom>
            <a:avLst/>
            <a:gdLst/>
            <a:ahLst/>
            <a:cxnLst/>
            <a:rect r="r" b="b" t="t" l="l"/>
            <a:pathLst>
              <a:path h="460655" w="457200">
                <a:moveTo>
                  <a:pt x="0" y="0"/>
                </a:moveTo>
                <a:lnTo>
                  <a:pt x="457200" y="0"/>
                </a:lnTo>
                <a:lnTo>
                  <a:pt x="457200" y="460655"/>
                </a:lnTo>
                <a:lnTo>
                  <a:pt x="0" y="460655"/>
                </a:lnTo>
                <a:lnTo>
                  <a:pt x="0" y="0"/>
                </a:lnTo>
                <a:close/>
              </a:path>
            </a:pathLst>
          </a:custGeom>
          <a:blipFill>
            <a:blip r:embed="rId2"/>
            <a:stretch>
              <a:fillRect l="0" t="0" r="0" b="0"/>
            </a:stretch>
          </a:blipFill>
        </p:spPr>
      </p:sp>
      <p:sp>
        <p:nvSpPr>
          <p:cNvPr name="Freeform 8" id="8"/>
          <p:cNvSpPr/>
          <p:nvPr/>
        </p:nvSpPr>
        <p:spPr>
          <a:xfrm flipH="false" flipV="false" rot="10435729">
            <a:off x="-1287852" y="-3573670"/>
            <a:ext cx="7951775" cy="8527373"/>
          </a:xfrm>
          <a:custGeom>
            <a:avLst/>
            <a:gdLst/>
            <a:ahLst/>
            <a:cxnLst/>
            <a:rect r="r" b="b" t="t" l="l"/>
            <a:pathLst>
              <a:path h="8527373" w="7951775">
                <a:moveTo>
                  <a:pt x="0" y="0"/>
                </a:moveTo>
                <a:lnTo>
                  <a:pt x="7951775" y="0"/>
                </a:lnTo>
                <a:lnTo>
                  <a:pt x="7951775" y="8527373"/>
                </a:lnTo>
                <a:lnTo>
                  <a:pt x="0" y="8527373"/>
                </a:lnTo>
                <a:lnTo>
                  <a:pt x="0" y="0"/>
                </a:lnTo>
                <a:close/>
              </a:path>
            </a:pathLst>
          </a:custGeom>
          <a:blipFill>
            <a:blip r:embed="rId3"/>
            <a:stretch>
              <a:fillRect l="0" t="0" r="0" b="0"/>
            </a:stretch>
          </a:blipFill>
        </p:spPr>
      </p:sp>
      <p:sp>
        <p:nvSpPr>
          <p:cNvPr name="TextBox 9" id="9"/>
          <p:cNvSpPr txBox="true"/>
          <p:nvPr/>
        </p:nvSpPr>
        <p:spPr>
          <a:xfrm rot="0">
            <a:off x="9602917" y="1939545"/>
            <a:ext cx="7070815" cy="43180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RANCANGAN PEMBANGUNAN</a:t>
            </a:r>
          </a:p>
        </p:txBody>
      </p:sp>
      <p:sp>
        <p:nvSpPr>
          <p:cNvPr name="TextBox 10" id="10"/>
          <p:cNvSpPr txBox="true"/>
          <p:nvPr/>
        </p:nvSpPr>
        <p:spPr>
          <a:xfrm rot="0">
            <a:off x="9602917" y="2495170"/>
            <a:ext cx="7461194" cy="86042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Merancang dan membangun </a:t>
            </a:r>
            <a:r>
              <a:rPr lang="en-US" b="true" sz="2499">
                <a:solidFill>
                  <a:srgbClr val="E5E1DA"/>
                </a:solidFill>
                <a:latin typeface="Lato Bold"/>
                <a:ea typeface="Lato Bold"/>
                <a:cs typeface="Lato Bold"/>
                <a:sym typeface="Lato Bold"/>
              </a:rPr>
              <a:t>aplikasi mobile pendeteksi penyakit manusia berbasis scan.</a:t>
            </a:r>
          </a:p>
        </p:txBody>
      </p:sp>
      <p:sp>
        <p:nvSpPr>
          <p:cNvPr name="TextBox 11" id="11"/>
          <p:cNvSpPr txBox="true"/>
          <p:nvPr/>
        </p:nvSpPr>
        <p:spPr>
          <a:xfrm rot="0">
            <a:off x="9602917" y="5179415"/>
            <a:ext cx="7461194" cy="86042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Mengimplementasikan teknologi pemrosesan citra dan/atau </a:t>
            </a:r>
            <a:r>
              <a:rPr lang="en-US" b="true" sz="2499" i="true">
                <a:solidFill>
                  <a:srgbClr val="E5E1DA"/>
                </a:solidFill>
                <a:latin typeface="Lato Bold Italics"/>
                <a:ea typeface="Lato Bold Italics"/>
                <a:cs typeface="Lato Bold Italics"/>
                <a:sym typeface="Lato Bold Italics"/>
              </a:rPr>
              <a:t>machine learning.</a:t>
            </a:r>
          </a:p>
        </p:txBody>
      </p:sp>
      <p:sp>
        <p:nvSpPr>
          <p:cNvPr name="TextBox 12" id="12"/>
          <p:cNvSpPr txBox="true"/>
          <p:nvPr/>
        </p:nvSpPr>
        <p:spPr>
          <a:xfrm rot="0">
            <a:off x="9602917" y="7315200"/>
            <a:ext cx="5199649" cy="43180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HASIL</a:t>
            </a:r>
          </a:p>
        </p:txBody>
      </p:sp>
      <p:sp>
        <p:nvSpPr>
          <p:cNvPr name="TextBox 13" id="13"/>
          <p:cNvSpPr txBox="true"/>
          <p:nvPr/>
        </p:nvSpPr>
        <p:spPr>
          <a:xfrm rot="0">
            <a:off x="9602917" y="7870825"/>
            <a:ext cx="7461194" cy="860425"/>
          </a:xfrm>
          <a:prstGeom prst="rect">
            <a:avLst/>
          </a:prstGeom>
        </p:spPr>
        <p:txBody>
          <a:bodyPr anchor="t" rtlCol="false" tIns="0" lIns="0" bIns="0" rIns="0">
            <a:spAutoFit/>
          </a:bodyPr>
          <a:lstStyle/>
          <a:p>
            <a:pPr algn="l">
              <a:lnSpc>
                <a:spcPts val="3499"/>
              </a:lnSpc>
              <a:spcBef>
                <a:spcPct val="0"/>
              </a:spcBef>
            </a:pPr>
            <a:r>
              <a:rPr lang="en-US" sz="2499">
                <a:solidFill>
                  <a:srgbClr val="E5E1DA"/>
                </a:solidFill>
                <a:latin typeface="Lato"/>
                <a:ea typeface="Lato"/>
                <a:cs typeface="Lato"/>
                <a:sym typeface="Lato"/>
              </a:rPr>
              <a:t>Menghasilkan aplikasi yang </a:t>
            </a:r>
            <a:r>
              <a:rPr lang="en-US" b="true" sz="2499">
                <a:solidFill>
                  <a:srgbClr val="E5E1DA"/>
                </a:solidFill>
                <a:latin typeface="Lato Bold"/>
                <a:ea typeface="Lato Bold"/>
                <a:cs typeface="Lato Bold"/>
                <a:sym typeface="Lato Bold"/>
              </a:rPr>
              <a:t>akurat, mudah digunakan, dan informatif </a:t>
            </a:r>
            <a:r>
              <a:rPr lang="en-US" sz="2499">
                <a:solidFill>
                  <a:srgbClr val="E5E1DA"/>
                </a:solidFill>
                <a:latin typeface="Lato"/>
                <a:ea typeface="Lato"/>
                <a:cs typeface="Lato"/>
                <a:sym typeface="Lato"/>
              </a:rPr>
              <a:t>sebagai alat deteksi awal.</a:t>
            </a:r>
          </a:p>
        </p:txBody>
      </p:sp>
      <p:sp>
        <p:nvSpPr>
          <p:cNvPr name="TextBox 14" id="14"/>
          <p:cNvSpPr txBox="true"/>
          <p:nvPr/>
        </p:nvSpPr>
        <p:spPr>
          <a:xfrm rot="0">
            <a:off x="1476910" y="3991705"/>
            <a:ext cx="5969285" cy="1247599"/>
          </a:xfrm>
          <a:prstGeom prst="rect">
            <a:avLst/>
          </a:prstGeom>
        </p:spPr>
        <p:txBody>
          <a:bodyPr anchor="t" rtlCol="false" tIns="0" lIns="0" bIns="0" rIns="0">
            <a:spAutoFit/>
          </a:bodyPr>
          <a:lstStyle/>
          <a:p>
            <a:pPr algn="r">
              <a:lnSpc>
                <a:spcPts val="9059"/>
              </a:lnSpc>
            </a:pPr>
            <a:r>
              <a:rPr lang="en-US" b="true" sz="8236">
                <a:solidFill>
                  <a:srgbClr val="FBF9F1"/>
                </a:solidFill>
                <a:latin typeface="Poppins Bold"/>
                <a:ea typeface="Poppins Bold"/>
                <a:cs typeface="Poppins Bold"/>
                <a:sym typeface="Poppins Bold"/>
              </a:rPr>
              <a:t>ISI</a:t>
            </a:r>
          </a:p>
        </p:txBody>
      </p:sp>
      <p:sp>
        <p:nvSpPr>
          <p:cNvPr name="TextBox 15" id="15"/>
          <p:cNvSpPr txBox="true"/>
          <p:nvPr/>
        </p:nvSpPr>
        <p:spPr>
          <a:xfrm rot="0">
            <a:off x="1476910" y="5067020"/>
            <a:ext cx="5969285" cy="566420"/>
          </a:xfrm>
          <a:prstGeom prst="rect">
            <a:avLst/>
          </a:prstGeom>
        </p:spPr>
        <p:txBody>
          <a:bodyPr anchor="t" rtlCol="false" tIns="0" lIns="0" bIns="0" rIns="0">
            <a:spAutoFit/>
          </a:bodyPr>
          <a:lstStyle/>
          <a:p>
            <a:pPr algn="r">
              <a:lnSpc>
                <a:spcPts val="4480"/>
              </a:lnSpc>
              <a:spcBef>
                <a:spcPct val="0"/>
              </a:spcBef>
            </a:pPr>
            <a:r>
              <a:rPr lang="en-US" sz="3200">
                <a:solidFill>
                  <a:srgbClr val="E5E1DA"/>
                </a:solidFill>
                <a:latin typeface="Poppins"/>
                <a:ea typeface="Poppins"/>
                <a:cs typeface="Poppins"/>
                <a:sym typeface="Poppins"/>
              </a:rPr>
              <a:t>TUJUAN PENELITIAN</a:t>
            </a:r>
          </a:p>
        </p:txBody>
      </p:sp>
      <p:sp>
        <p:nvSpPr>
          <p:cNvPr name="TextBox 16" id="16"/>
          <p:cNvSpPr txBox="true"/>
          <p:nvPr/>
        </p:nvSpPr>
        <p:spPr>
          <a:xfrm rot="0">
            <a:off x="9602917" y="4625695"/>
            <a:ext cx="7070815" cy="43180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IMPLEMENTASI</a:t>
            </a:r>
          </a:p>
        </p:txBody>
      </p:sp>
      <p:sp>
        <p:nvSpPr>
          <p:cNvPr name="TextBox 17" id="17"/>
          <p:cNvSpPr txBox="true"/>
          <p:nvPr/>
        </p:nvSpPr>
        <p:spPr>
          <a:xfrm rot="0">
            <a:off x="1146853" y="5845594"/>
            <a:ext cx="6305550" cy="2613090"/>
          </a:xfrm>
          <a:prstGeom prst="rect">
            <a:avLst/>
          </a:prstGeom>
        </p:spPr>
        <p:txBody>
          <a:bodyPr anchor="t" rtlCol="false" tIns="0" lIns="0" bIns="0" rIns="0">
            <a:spAutoFit/>
          </a:bodyPr>
          <a:lstStyle/>
          <a:p>
            <a:pPr algn="just">
              <a:lnSpc>
                <a:spcPts val="3496"/>
              </a:lnSpc>
              <a:spcBef>
                <a:spcPct val="0"/>
              </a:spcBef>
            </a:pPr>
            <a:r>
              <a:rPr lang="en-US" sz="2497">
                <a:solidFill>
                  <a:srgbClr val="E5E1DA"/>
                </a:solidFill>
                <a:latin typeface="Lato"/>
                <a:ea typeface="Lato"/>
                <a:cs typeface="Lato"/>
                <a:sym typeface="Lato"/>
              </a:rPr>
              <a:t>Tujuan penelitian ini adalah merancang dan membangun aplikasi mobile pendeteksi penyakit manusia berbasis scan yang mampu memberikan informasi awal secara cepat, mudah, dan akurat sebagai alat bantu skrining dini.</a:t>
            </a:r>
          </a:p>
        </p:txBody>
      </p:sp>
      <p:sp>
        <p:nvSpPr>
          <p:cNvPr name="Freeform 18" id="18"/>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6844491" y="-3015084"/>
            <a:ext cx="9744477" cy="7040385"/>
          </a:xfrm>
          <a:custGeom>
            <a:avLst/>
            <a:gdLst/>
            <a:ahLst/>
            <a:cxnLst/>
            <a:rect r="r" b="b" t="t" l="l"/>
            <a:pathLst>
              <a:path h="7040385" w="9744477">
                <a:moveTo>
                  <a:pt x="0" y="0"/>
                </a:moveTo>
                <a:lnTo>
                  <a:pt x="9744477" y="0"/>
                </a:lnTo>
                <a:lnTo>
                  <a:pt x="9744477" y="7040385"/>
                </a:lnTo>
                <a:lnTo>
                  <a:pt x="0" y="7040385"/>
                </a:lnTo>
                <a:lnTo>
                  <a:pt x="0" y="0"/>
                </a:lnTo>
                <a:close/>
              </a:path>
            </a:pathLst>
          </a:custGeom>
          <a:blipFill>
            <a:blip r:embed="rId2"/>
            <a:stretch>
              <a:fillRect l="0" t="0" r="0" b="0"/>
            </a:stretch>
          </a:blipFill>
        </p:spPr>
      </p:sp>
      <p:sp>
        <p:nvSpPr>
          <p:cNvPr name="Freeform 3" id="3"/>
          <p:cNvSpPr/>
          <p:nvPr/>
        </p:nvSpPr>
        <p:spPr>
          <a:xfrm flipH="false" flipV="false" rot="5400000">
            <a:off x="14011079" y="-2759658"/>
            <a:ext cx="9744477" cy="7040385"/>
          </a:xfrm>
          <a:custGeom>
            <a:avLst/>
            <a:gdLst/>
            <a:ahLst/>
            <a:cxnLst/>
            <a:rect r="r" b="b" t="t" l="l"/>
            <a:pathLst>
              <a:path h="7040385" w="9744477">
                <a:moveTo>
                  <a:pt x="0" y="0"/>
                </a:moveTo>
                <a:lnTo>
                  <a:pt x="9744477" y="0"/>
                </a:lnTo>
                <a:lnTo>
                  <a:pt x="9744477" y="7040385"/>
                </a:lnTo>
                <a:lnTo>
                  <a:pt x="0" y="7040385"/>
                </a:lnTo>
                <a:lnTo>
                  <a:pt x="0" y="0"/>
                </a:lnTo>
                <a:close/>
              </a:path>
            </a:pathLst>
          </a:custGeom>
          <a:blipFill>
            <a:blip r:embed="rId2"/>
            <a:stretch>
              <a:fillRect l="0" t="0" r="0" b="0"/>
            </a:stretch>
          </a:blipFill>
        </p:spPr>
      </p:sp>
      <p:sp>
        <p:nvSpPr>
          <p:cNvPr name="TextBox 4" id="4"/>
          <p:cNvSpPr txBox="true"/>
          <p:nvPr/>
        </p:nvSpPr>
        <p:spPr>
          <a:xfrm rot="0">
            <a:off x="6159358" y="760535"/>
            <a:ext cx="5969285" cy="1247599"/>
          </a:xfrm>
          <a:prstGeom prst="rect">
            <a:avLst/>
          </a:prstGeom>
        </p:spPr>
        <p:txBody>
          <a:bodyPr anchor="t" rtlCol="false" tIns="0" lIns="0" bIns="0" rIns="0">
            <a:spAutoFit/>
          </a:bodyPr>
          <a:lstStyle/>
          <a:p>
            <a:pPr algn="ctr">
              <a:lnSpc>
                <a:spcPts val="9059"/>
              </a:lnSpc>
            </a:pPr>
            <a:r>
              <a:rPr lang="en-US" b="true" sz="8236">
                <a:solidFill>
                  <a:srgbClr val="FBF9F1"/>
                </a:solidFill>
                <a:latin typeface="Poppins Bold"/>
                <a:ea typeface="Poppins Bold"/>
                <a:cs typeface="Poppins Bold"/>
                <a:sym typeface="Poppins Bold"/>
              </a:rPr>
              <a:t>ISI</a:t>
            </a:r>
          </a:p>
        </p:txBody>
      </p:sp>
      <p:sp>
        <p:nvSpPr>
          <p:cNvPr name="TextBox 5" id="5"/>
          <p:cNvSpPr txBox="true"/>
          <p:nvPr/>
        </p:nvSpPr>
        <p:spPr>
          <a:xfrm rot="0">
            <a:off x="6159358" y="1925967"/>
            <a:ext cx="5969285" cy="566420"/>
          </a:xfrm>
          <a:prstGeom prst="rect">
            <a:avLst/>
          </a:prstGeom>
        </p:spPr>
        <p:txBody>
          <a:bodyPr anchor="t" rtlCol="false" tIns="0" lIns="0" bIns="0" rIns="0">
            <a:spAutoFit/>
          </a:bodyPr>
          <a:lstStyle/>
          <a:p>
            <a:pPr algn="ctr">
              <a:lnSpc>
                <a:spcPts val="4480"/>
              </a:lnSpc>
              <a:spcBef>
                <a:spcPct val="0"/>
              </a:spcBef>
            </a:pPr>
            <a:r>
              <a:rPr lang="en-US" sz="3200">
                <a:solidFill>
                  <a:srgbClr val="E5E1DA"/>
                </a:solidFill>
                <a:latin typeface="Poppins"/>
                <a:ea typeface="Poppins"/>
                <a:cs typeface="Poppins"/>
                <a:sym typeface="Poppins"/>
              </a:rPr>
              <a:t>TINJAUAN PUSTAKA</a:t>
            </a:r>
          </a:p>
        </p:txBody>
      </p:sp>
      <p:sp>
        <p:nvSpPr>
          <p:cNvPr name="TextBox 6" id="6"/>
          <p:cNvSpPr txBox="true"/>
          <p:nvPr/>
        </p:nvSpPr>
        <p:spPr>
          <a:xfrm rot="0">
            <a:off x="1028700" y="3600416"/>
            <a:ext cx="6305550" cy="5241990"/>
          </a:xfrm>
          <a:prstGeom prst="rect">
            <a:avLst/>
          </a:prstGeom>
        </p:spPr>
        <p:txBody>
          <a:bodyPr anchor="t" rtlCol="false" tIns="0" lIns="0" bIns="0" rIns="0">
            <a:spAutoFit/>
          </a:bodyPr>
          <a:lstStyle/>
          <a:p>
            <a:pPr algn="just">
              <a:lnSpc>
                <a:spcPts val="3496"/>
              </a:lnSpc>
              <a:spcBef>
                <a:spcPct val="0"/>
              </a:spcBef>
            </a:pPr>
            <a:r>
              <a:rPr lang="en-US" sz="2497">
                <a:solidFill>
                  <a:srgbClr val="E5E1DA"/>
                </a:solidFill>
                <a:latin typeface="Lato"/>
                <a:ea typeface="Lato"/>
                <a:cs typeface="Lato"/>
                <a:sym typeface="Lato"/>
              </a:rPr>
              <a:t>Beberapa penelitian telah memanfaatkan pengolahan citra dan machine learning untuk mendeteksi berbagai penyakit dan menunjukkan potensi besar teknologi digital dalam diagnosis. Namun, penerapannya masih terbatas dan belum banyak diintegrasikan ke dalam aplikasi mobile yang praktis, sehingga penelitian ini berfokus pada pengembangan lanjutan berbasis scan dan kecerdasan buatan untuk penggunaan yang lebih luas.</a:t>
            </a:r>
          </a:p>
          <a:p>
            <a:pPr algn="just">
              <a:lnSpc>
                <a:spcPts val="3496"/>
              </a:lnSpc>
              <a:spcBef>
                <a:spcPct val="0"/>
              </a:spcBef>
            </a:pPr>
          </a:p>
        </p:txBody>
      </p:sp>
      <p:grpSp>
        <p:nvGrpSpPr>
          <p:cNvPr name="Group 7" id="7"/>
          <p:cNvGrpSpPr/>
          <p:nvPr/>
        </p:nvGrpSpPr>
        <p:grpSpPr>
          <a:xfrm rot="0">
            <a:off x="8707161" y="2959074"/>
            <a:ext cx="6823913" cy="839660"/>
            <a:chOff x="0" y="0"/>
            <a:chExt cx="1797245" cy="221145"/>
          </a:xfrm>
        </p:grpSpPr>
        <p:sp>
          <p:nvSpPr>
            <p:cNvPr name="Freeform 8" id="8"/>
            <p:cNvSpPr/>
            <p:nvPr/>
          </p:nvSpPr>
          <p:spPr>
            <a:xfrm flipH="false" flipV="false" rot="0">
              <a:off x="0" y="0"/>
              <a:ext cx="1797245" cy="221145"/>
            </a:xfrm>
            <a:custGeom>
              <a:avLst/>
              <a:gdLst/>
              <a:ahLst/>
              <a:cxnLst/>
              <a:rect r="r" b="b" t="t" l="l"/>
              <a:pathLst>
                <a:path h="221145" w="17972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BF9F1"/>
              </a:solidFill>
              <a:prstDash val="solid"/>
              <a:round/>
            </a:ln>
          </p:spPr>
        </p:sp>
        <p:sp>
          <p:nvSpPr>
            <p:cNvPr name="TextBox 9" id="9"/>
            <p:cNvSpPr txBox="true"/>
            <p:nvPr/>
          </p:nvSpPr>
          <p:spPr>
            <a:xfrm>
              <a:off x="0" y="-38100"/>
              <a:ext cx="1797245" cy="25924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8716686" y="3878218"/>
            <a:ext cx="6823913" cy="2112056"/>
            <a:chOff x="0" y="0"/>
            <a:chExt cx="1797245" cy="556262"/>
          </a:xfrm>
        </p:grpSpPr>
        <p:sp>
          <p:nvSpPr>
            <p:cNvPr name="Freeform 11" id="11"/>
            <p:cNvSpPr/>
            <p:nvPr/>
          </p:nvSpPr>
          <p:spPr>
            <a:xfrm flipH="false" flipV="false" rot="0">
              <a:off x="0" y="0"/>
              <a:ext cx="1797245" cy="556262"/>
            </a:xfrm>
            <a:custGeom>
              <a:avLst/>
              <a:gdLst/>
              <a:ahLst/>
              <a:cxnLst/>
              <a:rect r="r" b="b" t="t" l="l"/>
              <a:pathLst>
                <a:path h="556262" w="1797245">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BF9F1"/>
            </a:solidFill>
            <a:ln w="38100" cap="sq">
              <a:solidFill>
                <a:srgbClr val="FBF9F1"/>
              </a:solidFill>
              <a:prstDash val="solid"/>
              <a:miter/>
            </a:ln>
          </p:spPr>
        </p:sp>
        <p:sp>
          <p:nvSpPr>
            <p:cNvPr name="TextBox 12" id="12"/>
            <p:cNvSpPr txBox="true"/>
            <p:nvPr/>
          </p:nvSpPr>
          <p:spPr>
            <a:xfrm>
              <a:off x="0" y="-38100"/>
              <a:ext cx="1797245" cy="594362"/>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8983000" y="3148576"/>
            <a:ext cx="457200" cy="460655"/>
          </a:xfrm>
          <a:custGeom>
            <a:avLst/>
            <a:gdLst/>
            <a:ahLst/>
            <a:cxnLst/>
            <a:rect r="r" b="b" t="t" l="l"/>
            <a:pathLst>
              <a:path h="460655" w="457200">
                <a:moveTo>
                  <a:pt x="0" y="0"/>
                </a:moveTo>
                <a:lnTo>
                  <a:pt x="457200" y="0"/>
                </a:lnTo>
                <a:lnTo>
                  <a:pt x="457200" y="460655"/>
                </a:lnTo>
                <a:lnTo>
                  <a:pt x="0" y="460655"/>
                </a:lnTo>
                <a:lnTo>
                  <a:pt x="0" y="0"/>
                </a:lnTo>
                <a:close/>
              </a:path>
            </a:pathLst>
          </a:custGeom>
          <a:blipFill>
            <a:blip r:embed="rId3"/>
            <a:stretch>
              <a:fillRect l="0" t="0" r="0" b="0"/>
            </a:stretch>
          </a:blipFill>
        </p:spPr>
      </p:sp>
      <p:sp>
        <p:nvSpPr>
          <p:cNvPr name="TextBox 14" id="14"/>
          <p:cNvSpPr txBox="true"/>
          <p:nvPr/>
        </p:nvSpPr>
        <p:spPr>
          <a:xfrm rot="0">
            <a:off x="9523905" y="3124904"/>
            <a:ext cx="5911919" cy="431800"/>
          </a:xfrm>
          <a:prstGeom prst="rect">
            <a:avLst/>
          </a:prstGeom>
        </p:spPr>
        <p:txBody>
          <a:bodyPr anchor="t" rtlCol="false" tIns="0" lIns="0" bIns="0" rIns="0">
            <a:spAutoFit/>
          </a:bodyPr>
          <a:lstStyle/>
          <a:p>
            <a:pPr algn="l">
              <a:lnSpc>
                <a:spcPts val="3500"/>
              </a:lnSpc>
              <a:spcBef>
                <a:spcPct val="0"/>
              </a:spcBef>
            </a:pPr>
            <a:r>
              <a:rPr lang="en-US" b="true" sz="2500">
                <a:solidFill>
                  <a:srgbClr val="FBF9F1"/>
                </a:solidFill>
                <a:latin typeface="Lato Bold"/>
                <a:ea typeface="Lato Bold"/>
                <a:cs typeface="Lato Bold"/>
                <a:sym typeface="Lato Bold"/>
              </a:rPr>
              <a:t>PENELITIAN TERDAHULU MEMBAHAS:</a:t>
            </a:r>
          </a:p>
        </p:txBody>
      </p:sp>
      <p:sp>
        <p:nvSpPr>
          <p:cNvPr name="TextBox 15" id="15"/>
          <p:cNvSpPr txBox="true"/>
          <p:nvPr/>
        </p:nvSpPr>
        <p:spPr>
          <a:xfrm rot="0">
            <a:off x="8203920" y="4048758"/>
            <a:ext cx="7140155" cy="2082165"/>
          </a:xfrm>
          <a:prstGeom prst="rect">
            <a:avLst/>
          </a:prstGeom>
        </p:spPr>
        <p:txBody>
          <a:bodyPr anchor="t" rtlCol="false" tIns="0" lIns="0" bIns="0" rIns="0">
            <a:spAutoFit/>
          </a:bodyPr>
          <a:lstStyle/>
          <a:p>
            <a:pPr algn="l" marL="1036317" indent="-345439" lvl="2">
              <a:lnSpc>
                <a:spcPts val="3359"/>
              </a:lnSpc>
              <a:buFont typeface="Arial"/>
              <a:buChar char="⚬"/>
            </a:pPr>
            <a:r>
              <a:rPr lang="en-US" sz="2399">
                <a:solidFill>
                  <a:srgbClr val="000000"/>
                </a:solidFill>
                <a:latin typeface="Lato"/>
                <a:ea typeface="Lato"/>
                <a:cs typeface="Lato"/>
                <a:sym typeface="Lato"/>
              </a:rPr>
              <a:t>Deteksi penyakit berbasis citra medis (kulit, mata, dll).</a:t>
            </a:r>
          </a:p>
          <a:p>
            <a:pPr algn="l" marL="1036317" indent="-345439" lvl="2">
              <a:lnSpc>
                <a:spcPts val="3359"/>
              </a:lnSpc>
              <a:spcBef>
                <a:spcPct val="0"/>
              </a:spcBef>
              <a:buFont typeface="Arial"/>
              <a:buChar char="⚬"/>
            </a:pPr>
            <a:r>
              <a:rPr lang="en-US" sz="2399">
                <a:solidFill>
                  <a:srgbClr val="000000"/>
                </a:solidFill>
                <a:latin typeface="Lato"/>
                <a:ea typeface="Lato"/>
                <a:cs typeface="Lato"/>
                <a:sym typeface="Lato"/>
              </a:rPr>
              <a:t>Pemanfaatan machine learning dalam diagnosis penyakit.</a:t>
            </a:r>
          </a:p>
          <a:p>
            <a:pPr algn="l">
              <a:lnSpc>
                <a:spcPts val="3359"/>
              </a:lnSpc>
              <a:spcBef>
                <a:spcPct val="0"/>
              </a:spcBef>
            </a:pPr>
          </a:p>
        </p:txBody>
      </p:sp>
      <p:grpSp>
        <p:nvGrpSpPr>
          <p:cNvPr name="Group 16" id="16"/>
          <p:cNvGrpSpPr/>
          <p:nvPr/>
        </p:nvGrpSpPr>
        <p:grpSpPr>
          <a:xfrm rot="0">
            <a:off x="8716686" y="6711948"/>
            <a:ext cx="6823913" cy="839660"/>
            <a:chOff x="0" y="0"/>
            <a:chExt cx="1797245" cy="221145"/>
          </a:xfrm>
        </p:grpSpPr>
        <p:sp>
          <p:nvSpPr>
            <p:cNvPr name="Freeform 17" id="17"/>
            <p:cNvSpPr/>
            <p:nvPr/>
          </p:nvSpPr>
          <p:spPr>
            <a:xfrm flipH="false" flipV="false" rot="0">
              <a:off x="0" y="0"/>
              <a:ext cx="1797245" cy="221145"/>
            </a:xfrm>
            <a:custGeom>
              <a:avLst/>
              <a:gdLst/>
              <a:ahLst/>
              <a:cxnLst/>
              <a:rect r="r" b="b" t="t" l="l"/>
              <a:pathLst>
                <a:path h="221145" w="17972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FD944"/>
              </a:solidFill>
              <a:prstDash val="solid"/>
              <a:round/>
            </a:ln>
          </p:spPr>
        </p:sp>
        <p:sp>
          <p:nvSpPr>
            <p:cNvPr name="TextBox 18" id="18"/>
            <p:cNvSpPr txBox="true"/>
            <p:nvPr/>
          </p:nvSpPr>
          <p:spPr>
            <a:xfrm>
              <a:off x="0" y="-38100"/>
              <a:ext cx="1797245" cy="259245"/>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8735736" y="7608758"/>
            <a:ext cx="6823913" cy="2112056"/>
            <a:chOff x="0" y="0"/>
            <a:chExt cx="1797245" cy="556262"/>
          </a:xfrm>
        </p:grpSpPr>
        <p:sp>
          <p:nvSpPr>
            <p:cNvPr name="Freeform 20" id="20"/>
            <p:cNvSpPr/>
            <p:nvPr/>
          </p:nvSpPr>
          <p:spPr>
            <a:xfrm flipH="false" flipV="false" rot="0">
              <a:off x="0" y="0"/>
              <a:ext cx="1797245" cy="556262"/>
            </a:xfrm>
            <a:custGeom>
              <a:avLst/>
              <a:gdLst/>
              <a:ahLst/>
              <a:cxnLst/>
              <a:rect r="r" b="b" t="t" l="l"/>
              <a:pathLst>
                <a:path h="556262" w="1797245">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FD944"/>
            </a:solidFill>
            <a:ln w="38100" cap="sq">
              <a:solidFill>
                <a:srgbClr val="FFD944"/>
              </a:solidFill>
              <a:prstDash val="solid"/>
              <a:miter/>
            </a:ln>
          </p:spPr>
        </p:sp>
        <p:sp>
          <p:nvSpPr>
            <p:cNvPr name="TextBox 21" id="21"/>
            <p:cNvSpPr txBox="true"/>
            <p:nvPr/>
          </p:nvSpPr>
          <p:spPr>
            <a:xfrm>
              <a:off x="0" y="-38100"/>
              <a:ext cx="1797245" cy="594362"/>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14897734" y="6903178"/>
            <a:ext cx="446341" cy="457200"/>
          </a:xfrm>
          <a:custGeom>
            <a:avLst/>
            <a:gdLst/>
            <a:ahLst/>
            <a:cxnLst/>
            <a:rect r="r" b="b" t="t" l="l"/>
            <a:pathLst>
              <a:path h="457200" w="446341">
                <a:moveTo>
                  <a:pt x="0" y="0"/>
                </a:moveTo>
                <a:lnTo>
                  <a:pt x="446342" y="0"/>
                </a:lnTo>
                <a:lnTo>
                  <a:pt x="446342" y="457200"/>
                </a:lnTo>
                <a:lnTo>
                  <a:pt x="0" y="457200"/>
                </a:lnTo>
                <a:lnTo>
                  <a:pt x="0" y="0"/>
                </a:lnTo>
                <a:close/>
              </a:path>
            </a:pathLst>
          </a:custGeom>
          <a:blipFill>
            <a:blip r:embed="rId4"/>
            <a:stretch>
              <a:fillRect l="0" t="0" r="0" b="0"/>
            </a:stretch>
          </a:blipFill>
        </p:spPr>
      </p:sp>
      <p:sp>
        <p:nvSpPr>
          <p:cNvPr name="TextBox 23" id="23"/>
          <p:cNvSpPr txBox="true"/>
          <p:nvPr/>
        </p:nvSpPr>
        <p:spPr>
          <a:xfrm rot="0">
            <a:off x="9192550" y="6887303"/>
            <a:ext cx="3854146" cy="43180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POSISI PENELITIAN INI:</a:t>
            </a:r>
          </a:p>
        </p:txBody>
      </p:sp>
      <p:sp>
        <p:nvSpPr>
          <p:cNvPr name="TextBox 24" id="24"/>
          <p:cNvSpPr txBox="true"/>
          <p:nvPr/>
        </p:nvSpPr>
        <p:spPr>
          <a:xfrm rot="0">
            <a:off x="8203920" y="7799258"/>
            <a:ext cx="7260479" cy="2082165"/>
          </a:xfrm>
          <a:prstGeom prst="rect">
            <a:avLst/>
          </a:prstGeom>
        </p:spPr>
        <p:txBody>
          <a:bodyPr anchor="t" rtlCol="false" tIns="0" lIns="0" bIns="0" rIns="0">
            <a:spAutoFit/>
          </a:bodyPr>
          <a:lstStyle/>
          <a:p>
            <a:pPr algn="l" marL="1036317" indent="-345439" lvl="2">
              <a:lnSpc>
                <a:spcPts val="3359"/>
              </a:lnSpc>
              <a:buFont typeface="Arial"/>
              <a:buChar char="⚬"/>
            </a:pPr>
            <a:r>
              <a:rPr lang="en-US" sz="2399">
                <a:solidFill>
                  <a:srgbClr val="000000"/>
                </a:solidFill>
                <a:latin typeface="Lato"/>
                <a:ea typeface="Lato"/>
                <a:cs typeface="Lato"/>
                <a:sym typeface="Lato"/>
              </a:rPr>
              <a:t>Mengintegrasikan teknologi scan + aplikasi mobile.</a:t>
            </a:r>
          </a:p>
          <a:p>
            <a:pPr algn="l" marL="1036317" indent="-345439" lvl="2">
              <a:lnSpc>
                <a:spcPts val="3359"/>
              </a:lnSpc>
              <a:spcBef>
                <a:spcPct val="0"/>
              </a:spcBef>
              <a:buFont typeface="Arial"/>
              <a:buChar char="⚬"/>
            </a:pPr>
            <a:r>
              <a:rPr lang="en-US" sz="2399">
                <a:solidFill>
                  <a:srgbClr val="000000"/>
                </a:solidFill>
                <a:latin typeface="Lato"/>
                <a:ea typeface="Lato"/>
                <a:cs typeface="Lato"/>
                <a:sym typeface="Lato"/>
              </a:rPr>
              <a:t>Fokus pada penggunaan praktis oleh masyarakat umum, bukan hanya tenaga medis.</a:t>
            </a:r>
          </a:p>
          <a:p>
            <a:pPr algn="l">
              <a:lnSpc>
                <a:spcPts val="3359"/>
              </a:lnSpc>
              <a:spcBef>
                <a:spcPct val="0"/>
              </a:spcBef>
            </a:pPr>
          </a:p>
        </p:txBody>
      </p:sp>
      <p:sp>
        <p:nvSpPr>
          <p:cNvPr name="Freeform 25" id="25"/>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2306861" y="2456061"/>
            <a:ext cx="13745171" cy="10034901"/>
          </a:xfrm>
          <a:custGeom>
            <a:avLst/>
            <a:gdLst/>
            <a:ahLst/>
            <a:cxnLst/>
            <a:rect r="r" b="b" t="t" l="l"/>
            <a:pathLst>
              <a:path h="10034901" w="13745171">
                <a:moveTo>
                  <a:pt x="0" y="0"/>
                </a:moveTo>
                <a:lnTo>
                  <a:pt x="13745171" y="0"/>
                </a:lnTo>
                <a:lnTo>
                  <a:pt x="13745171" y="10034901"/>
                </a:lnTo>
                <a:lnTo>
                  <a:pt x="0" y="10034901"/>
                </a:lnTo>
                <a:lnTo>
                  <a:pt x="0" y="0"/>
                </a:lnTo>
                <a:close/>
              </a:path>
            </a:pathLst>
          </a:custGeom>
          <a:blipFill>
            <a:blip r:embed="rId2"/>
            <a:stretch>
              <a:fillRect l="-523" t="0" r="-523" b="0"/>
            </a:stretch>
          </a:blipFill>
        </p:spPr>
      </p:sp>
      <p:grpSp>
        <p:nvGrpSpPr>
          <p:cNvPr name="Group 3" id="3"/>
          <p:cNvGrpSpPr/>
          <p:nvPr/>
        </p:nvGrpSpPr>
        <p:grpSpPr>
          <a:xfrm rot="0">
            <a:off x="1830997" y="2456061"/>
            <a:ext cx="6823913" cy="839660"/>
            <a:chOff x="0" y="0"/>
            <a:chExt cx="1797245" cy="221145"/>
          </a:xfrm>
        </p:grpSpPr>
        <p:sp>
          <p:nvSpPr>
            <p:cNvPr name="Freeform 4" id="4"/>
            <p:cNvSpPr/>
            <p:nvPr/>
          </p:nvSpPr>
          <p:spPr>
            <a:xfrm flipH="false" flipV="false" rot="0">
              <a:off x="0" y="0"/>
              <a:ext cx="1797245" cy="221145"/>
            </a:xfrm>
            <a:custGeom>
              <a:avLst/>
              <a:gdLst/>
              <a:ahLst/>
              <a:cxnLst/>
              <a:rect r="r" b="b" t="t" l="l"/>
              <a:pathLst>
                <a:path h="221145" w="17972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FD944"/>
              </a:solidFill>
              <a:prstDash val="solid"/>
              <a:round/>
            </a:ln>
          </p:spPr>
        </p:sp>
        <p:sp>
          <p:nvSpPr>
            <p:cNvPr name="TextBox 5" id="5"/>
            <p:cNvSpPr txBox="true"/>
            <p:nvPr/>
          </p:nvSpPr>
          <p:spPr>
            <a:xfrm>
              <a:off x="0" y="-38100"/>
              <a:ext cx="1797245" cy="25924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830997" y="3489505"/>
            <a:ext cx="6823913" cy="2112056"/>
            <a:chOff x="0" y="0"/>
            <a:chExt cx="1797245" cy="556262"/>
          </a:xfrm>
        </p:grpSpPr>
        <p:sp>
          <p:nvSpPr>
            <p:cNvPr name="Freeform 7" id="7"/>
            <p:cNvSpPr/>
            <p:nvPr/>
          </p:nvSpPr>
          <p:spPr>
            <a:xfrm flipH="false" flipV="false" rot="0">
              <a:off x="0" y="0"/>
              <a:ext cx="1797245" cy="556262"/>
            </a:xfrm>
            <a:custGeom>
              <a:avLst/>
              <a:gdLst/>
              <a:ahLst/>
              <a:cxnLst/>
              <a:rect r="r" b="b" t="t" l="l"/>
              <a:pathLst>
                <a:path h="556262" w="1797245">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FD944"/>
            </a:solidFill>
            <a:ln w="38100" cap="sq">
              <a:solidFill>
                <a:srgbClr val="FFD944"/>
              </a:solidFill>
              <a:prstDash val="solid"/>
              <a:miter/>
            </a:ln>
          </p:spPr>
        </p:sp>
        <p:sp>
          <p:nvSpPr>
            <p:cNvPr name="TextBox 8" id="8"/>
            <p:cNvSpPr txBox="true"/>
            <p:nvPr/>
          </p:nvSpPr>
          <p:spPr>
            <a:xfrm>
              <a:off x="0" y="-38100"/>
              <a:ext cx="1797245" cy="59436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30997" y="6287361"/>
            <a:ext cx="6823913" cy="839660"/>
            <a:chOff x="0" y="0"/>
            <a:chExt cx="1797245" cy="221145"/>
          </a:xfrm>
        </p:grpSpPr>
        <p:sp>
          <p:nvSpPr>
            <p:cNvPr name="Freeform 10" id="10"/>
            <p:cNvSpPr/>
            <p:nvPr/>
          </p:nvSpPr>
          <p:spPr>
            <a:xfrm flipH="false" flipV="false" rot="0">
              <a:off x="0" y="0"/>
              <a:ext cx="1797245" cy="221145"/>
            </a:xfrm>
            <a:custGeom>
              <a:avLst/>
              <a:gdLst/>
              <a:ahLst/>
              <a:cxnLst/>
              <a:rect r="r" b="b" t="t" l="l"/>
              <a:pathLst>
                <a:path h="221145" w="17972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BF9F1"/>
              </a:solidFill>
              <a:prstDash val="solid"/>
              <a:round/>
            </a:ln>
          </p:spPr>
        </p:sp>
        <p:sp>
          <p:nvSpPr>
            <p:cNvPr name="TextBox 11" id="11"/>
            <p:cNvSpPr txBox="true"/>
            <p:nvPr/>
          </p:nvSpPr>
          <p:spPr>
            <a:xfrm>
              <a:off x="0" y="-38100"/>
              <a:ext cx="1797245" cy="25924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830997" y="7320805"/>
            <a:ext cx="6823913" cy="2112056"/>
            <a:chOff x="0" y="0"/>
            <a:chExt cx="1797245" cy="556262"/>
          </a:xfrm>
        </p:grpSpPr>
        <p:sp>
          <p:nvSpPr>
            <p:cNvPr name="Freeform 13" id="13"/>
            <p:cNvSpPr/>
            <p:nvPr/>
          </p:nvSpPr>
          <p:spPr>
            <a:xfrm flipH="false" flipV="false" rot="0">
              <a:off x="0" y="0"/>
              <a:ext cx="1797245" cy="556262"/>
            </a:xfrm>
            <a:custGeom>
              <a:avLst/>
              <a:gdLst/>
              <a:ahLst/>
              <a:cxnLst/>
              <a:rect r="r" b="b" t="t" l="l"/>
              <a:pathLst>
                <a:path h="556262" w="1797245">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BF9F1"/>
            </a:solidFill>
            <a:ln w="38100" cap="sq">
              <a:solidFill>
                <a:srgbClr val="FBF9F1"/>
              </a:solidFill>
              <a:prstDash val="solid"/>
              <a:miter/>
            </a:ln>
          </p:spPr>
        </p:sp>
        <p:sp>
          <p:nvSpPr>
            <p:cNvPr name="TextBox 14" id="14"/>
            <p:cNvSpPr txBox="true"/>
            <p:nvPr/>
          </p:nvSpPr>
          <p:spPr>
            <a:xfrm>
              <a:off x="0" y="-38100"/>
              <a:ext cx="1797245" cy="594362"/>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7950446" y="6476864"/>
            <a:ext cx="457200" cy="460655"/>
          </a:xfrm>
          <a:custGeom>
            <a:avLst/>
            <a:gdLst/>
            <a:ahLst/>
            <a:cxnLst/>
            <a:rect r="r" b="b" t="t" l="l"/>
            <a:pathLst>
              <a:path h="460655" w="457200">
                <a:moveTo>
                  <a:pt x="0" y="0"/>
                </a:moveTo>
                <a:lnTo>
                  <a:pt x="457200" y="0"/>
                </a:lnTo>
                <a:lnTo>
                  <a:pt x="457200" y="460655"/>
                </a:lnTo>
                <a:lnTo>
                  <a:pt x="0" y="460655"/>
                </a:lnTo>
                <a:lnTo>
                  <a:pt x="0" y="0"/>
                </a:lnTo>
                <a:close/>
              </a:path>
            </a:pathLst>
          </a:custGeom>
          <a:blipFill>
            <a:blip r:embed="rId3"/>
            <a:stretch>
              <a:fillRect l="0" t="0" r="0" b="0"/>
            </a:stretch>
          </a:blipFill>
        </p:spPr>
      </p:sp>
      <p:grpSp>
        <p:nvGrpSpPr>
          <p:cNvPr name="Group 16" id="16"/>
          <p:cNvGrpSpPr/>
          <p:nvPr/>
        </p:nvGrpSpPr>
        <p:grpSpPr>
          <a:xfrm rot="0">
            <a:off x="9633090" y="6287361"/>
            <a:ext cx="6823913" cy="839660"/>
            <a:chOff x="0" y="0"/>
            <a:chExt cx="1797245" cy="221145"/>
          </a:xfrm>
        </p:grpSpPr>
        <p:sp>
          <p:nvSpPr>
            <p:cNvPr name="Freeform 17" id="17"/>
            <p:cNvSpPr/>
            <p:nvPr/>
          </p:nvSpPr>
          <p:spPr>
            <a:xfrm flipH="false" flipV="false" rot="0">
              <a:off x="0" y="0"/>
              <a:ext cx="1797245" cy="221145"/>
            </a:xfrm>
            <a:custGeom>
              <a:avLst/>
              <a:gdLst/>
              <a:ahLst/>
              <a:cxnLst/>
              <a:rect r="r" b="b" t="t" l="l"/>
              <a:pathLst>
                <a:path h="221145" w="17972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BF9F1"/>
              </a:solidFill>
              <a:prstDash val="solid"/>
              <a:round/>
            </a:ln>
          </p:spPr>
        </p:sp>
        <p:sp>
          <p:nvSpPr>
            <p:cNvPr name="TextBox 18" id="18"/>
            <p:cNvSpPr txBox="true"/>
            <p:nvPr/>
          </p:nvSpPr>
          <p:spPr>
            <a:xfrm>
              <a:off x="0" y="-38100"/>
              <a:ext cx="1797245" cy="259245"/>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9633090" y="7320805"/>
            <a:ext cx="6823913" cy="2112056"/>
            <a:chOff x="0" y="0"/>
            <a:chExt cx="1797245" cy="556262"/>
          </a:xfrm>
        </p:grpSpPr>
        <p:sp>
          <p:nvSpPr>
            <p:cNvPr name="Freeform 20" id="20"/>
            <p:cNvSpPr/>
            <p:nvPr/>
          </p:nvSpPr>
          <p:spPr>
            <a:xfrm flipH="false" flipV="false" rot="0">
              <a:off x="0" y="0"/>
              <a:ext cx="1797245" cy="556262"/>
            </a:xfrm>
            <a:custGeom>
              <a:avLst/>
              <a:gdLst/>
              <a:ahLst/>
              <a:cxnLst/>
              <a:rect r="r" b="b" t="t" l="l"/>
              <a:pathLst>
                <a:path h="556262" w="1797245">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BF9F1"/>
            </a:solidFill>
            <a:ln w="38100" cap="sq">
              <a:solidFill>
                <a:srgbClr val="FBF9F1"/>
              </a:solidFill>
              <a:prstDash val="solid"/>
              <a:miter/>
            </a:ln>
          </p:spPr>
        </p:sp>
        <p:sp>
          <p:nvSpPr>
            <p:cNvPr name="TextBox 21" id="21"/>
            <p:cNvSpPr txBox="true"/>
            <p:nvPr/>
          </p:nvSpPr>
          <p:spPr>
            <a:xfrm>
              <a:off x="0" y="-38100"/>
              <a:ext cx="1797245" cy="594362"/>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15753800" y="6476864"/>
            <a:ext cx="457200" cy="460655"/>
          </a:xfrm>
          <a:custGeom>
            <a:avLst/>
            <a:gdLst/>
            <a:ahLst/>
            <a:cxnLst/>
            <a:rect r="r" b="b" t="t" l="l"/>
            <a:pathLst>
              <a:path h="460655" w="457200">
                <a:moveTo>
                  <a:pt x="0" y="0"/>
                </a:moveTo>
                <a:lnTo>
                  <a:pt x="457200" y="0"/>
                </a:lnTo>
                <a:lnTo>
                  <a:pt x="457200" y="460655"/>
                </a:lnTo>
                <a:lnTo>
                  <a:pt x="0" y="460655"/>
                </a:lnTo>
                <a:lnTo>
                  <a:pt x="0" y="0"/>
                </a:lnTo>
                <a:close/>
              </a:path>
            </a:pathLst>
          </a:custGeom>
          <a:blipFill>
            <a:blip r:embed="rId3"/>
            <a:stretch>
              <a:fillRect l="0" t="0" r="0" b="0"/>
            </a:stretch>
          </a:blipFill>
        </p:spPr>
      </p:sp>
      <p:sp>
        <p:nvSpPr>
          <p:cNvPr name="Freeform 23" id="23"/>
          <p:cNvSpPr/>
          <p:nvPr/>
        </p:nvSpPr>
        <p:spPr>
          <a:xfrm flipH="false" flipV="false" rot="0">
            <a:off x="7962566" y="2647291"/>
            <a:ext cx="446341" cy="457200"/>
          </a:xfrm>
          <a:custGeom>
            <a:avLst/>
            <a:gdLst/>
            <a:ahLst/>
            <a:cxnLst/>
            <a:rect r="r" b="b" t="t" l="l"/>
            <a:pathLst>
              <a:path h="457200" w="446341">
                <a:moveTo>
                  <a:pt x="0" y="0"/>
                </a:moveTo>
                <a:lnTo>
                  <a:pt x="446341" y="0"/>
                </a:lnTo>
                <a:lnTo>
                  <a:pt x="446341" y="457200"/>
                </a:lnTo>
                <a:lnTo>
                  <a:pt x="0" y="457200"/>
                </a:lnTo>
                <a:lnTo>
                  <a:pt x="0" y="0"/>
                </a:lnTo>
                <a:close/>
              </a:path>
            </a:pathLst>
          </a:custGeom>
          <a:blipFill>
            <a:blip r:embed="rId4"/>
            <a:stretch>
              <a:fillRect l="0" t="0" r="0" b="0"/>
            </a:stretch>
          </a:blipFill>
        </p:spPr>
      </p:sp>
      <p:sp>
        <p:nvSpPr>
          <p:cNvPr name="TextBox 24" id="24"/>
          <p:cNvSpPr txBox="true"/>
          <p:nvPr/>
        </p:nvSpPr>
        <p:spPr>
          <a:xfrm rot="0">
            <a:off x="2306861" y="2631416"/>
            <a:ext cx="3854146" cy="43180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PENDEKATAN</a:t>
            </a:r>
          </a:p>
        </p:txBody>
      </p:sp>
      <p:sp>
        <p:nvSpPr>
          <p:cNvPr name="TextBox 25" id="25"/>
          <p:cNvSpPr txBox="true"/>
          <p:nvPr/>
        </p:nvSpPr>
        <p:spPr>
          <a:xfrm rot="0">
            <a:off x="2306861" y="4310583"/>
            <a:ext cx="5872185" cy="422275"/>
          </a:xfrm>
          <a:prstGeom prst="rect">
            <a:avLst/>
          </a:prstGeom>
        </p:spPr>
        <p:txBody>
          <a:bodyPr anchor="t" rtlCol="false" tIns="0" lIns="0" bIns="0" rIns="0">
            <a:spAutoFit/>
          </a:bodyPr>
          <a:lstStyle/>
          <a:p>
            <a:pPr algn="ctr">
              <a:lnSpc>
                <a:spcPts val="3499"/>
              </a:lnSpc>
              <a:spcBef>
                <a:spcPct val="0"/>
              </a:spcBef>
            </a:pPr>
            <a:r>
              <a:rPr lang="en-US" b="true" sz="2499">
                <a:solidFill>
                  <a:srgbClr val="000000"/>
                </a:solidFill>
                <a:latin typeface="Lato Bold"/>
                <a:ea typeface="Lato Bold"/>
                <a:cs typeface="Lato Bold"/>
                <a:sym typeface="Lato Bold"/>
              </a:rPr>
              <a:t>Research and Development (R&amp;D)</a:t>
            </a:r>
          </a:p>
        </p:txBody>
      </p:sp>
      <p:sp>
        <p:nvSpPr>
          <p:cNvPr name="TextBox 26" id="26"/>
          <p:cNvSpPr txBox="true"/>
          <p:nvPr/>
        </p:nvSpPr>
        <p:spPr>
          <a:xfrm rot="0">
            <a:off x="2306861" y="6462716"/>
            <a:ext cx="3854146" cy="431800"/>
          </a:xfrm>
          <a:prstGeom prst="rect">
            <a:avLst/>
          </a:prstGeom>
        </p:spPr>
        <p:txBody>
          <a:bodyPr anchor="t" rtlCol="false" tIns="0" lIns="0" bIns="0" rIns="0">
            <a:spAutoFit/>
          </a:bodyPr>
          <a:lstStyle/>
          <a:p>
            <a:pPr algn="l">
              <a:lnSpc>
                <a:spcPts val="3500"/>
              </a:lnSpc>
              <a:spcBef>
                <a:spcPct val="0"/>
              </a:spcBef>
            </a:pPr>
            <a:r>
              <a:rPr lang="en-US" b="true" sz="2500">
                <a:solidFill>
                  <a:srgbClr val="FBF9F1"/>
                </a:solidFill>
                <a:latin typeface="Lato Bold"/>
                <a:ea typeface="Lato Bold"/>
                <a:cs typeface="Lato Bold"/>
                <a:sym typeface="Lato Bold"/>
              </a:rPr>
              <a:t>INSTRUMEN</a:t>
            </a:r>
          </a:p>
        </p:txBody>
      </p:sp>
      <p:sp>
        <p:nvSpPr>
          <p:cNvPr name="TextBox 27" id="27"/>
          <p:cNvSpPr txBox="true"/>
          <p:nvPr/>
        </p:nvSpPr>
        <p:spPr>
          <a:xfrm rot="0">
            <a:off x="1326417" y="7641371"/>
            <a:ext cx="7111065" cy="1736725"/>
          </a:xfrm>
          <a:prstGeom prst="rect">
            <a:avLst/>
          </a:prstGeom>
        </p:spPr>
        <p:txBody>
          <a:bodyPr anchor="t" rtlCol="false" tIns="0" lIns="0" bIns="0" rIns="0">
            <a:spAutoFit/>
          </a:bodyPr>
          <a:lstStyle/>
          <a:p>
            <a:pPr algn="l" marL="1079496" indent="-359832" lvl="2">
              <a:lnSpc>
                <a:spcPts val="3499"/>
              </a:lnSpc>
              <a:buFont typeface="Arial"/>
              <a:buChar char="⚬"/>
            </a:pPr>
            <a:r>
              <a:rPr lang="en-US" sz="2499">
                <a:solidFill>
                  <a:srgbClr val="000000"/>
                </a:solidFill>
                <a:latin typeface="Lato"/>
                <a:ea typeface="Lato"/>
                <a:cs typeface="Lato"/>
                <a:sym typeface="Lato"/>
              </a:rPr>
              <a:t>Smartphone (kamera)</a:t>
            </a:r>
          </a:p>
          <a:p>
            <a:pPr algn="l" marL="1079496" indent="-359832" lvl="2">
              <a:lnSpc>
                <a:spcPts val="3499"/>
              </a:lnSpc>
              <a:buFont typeface="Arial"/>
              <a:buChar char="⚬"/>
            </a:pPr>
            <a:r>
              <a:rPr lang="en-US" sz="2499">
                <a:solidFill>
                  <a:srgbClr val="000000"/>
                </a:solidFill>
                <a:latin typeface="Lato"/>
                <a:ea typeface="Lato"/>
                <a:cs typeface="Lato"/>
                <a:sym typeface="Lato"/>
              </a:rPr>
              <a:t>Framework pengembangan aplikasi mobile</a:t>
            </a:r>
          </a:p>
          <a:p>
            <a:pPr algn="l" marL="1079496" indent="-359832" lvl="2">
              <a:lnSpc>
                <a:spcPts val="3499"/>
              </a:lnSpc>
              <a:buFont typeface="Arial"/>
              <a:buChar char="⚬"/>
            </a:pPr>
            <a:r>
              <a:rPr lang="en-US" sz="2499">
                <a:solidFill>
                  <a:srgbClr val="000000"/>
                </a:solidFill>
                <a:latin typeface="Lato"/>
                <a:ea typeface="Lato"/>
                <a:cs typeface="Lato"/>
                <a:sym typeface="Lato"/>
              </a:rPr>
              <a:t>Library pemrosesan citra/machine learning</a:t>
            </a:r>
          </a:p>
          <a:p>
            <a:pPr algn="l">
              <a:lnSpc>
                <a:spcPts val="3499"/>
              </a:lnSpc>
              <a:spcBef>
                <a:spcPct val="0"/>
              </a:spcBef>
            </a:pPr>
          </a:p>
        </p:txBody>
      </p:sp>
      <p:sp>
        <p:nvSpPr>
          <p:cNvPr name="TextBox 28" id="28"/>
          <p:cNvSpPr txBox="true"/>
          <p:nvPr/>
        </p:nvSpPr>
        <p:spPr>
          <a:xfrm rot="0">
            <a:off x="10108954" y="6462716"/>
            <a:ext cx="3854146" cy="431800"/>
          </a:xfrm>
          <a:prstGeom prst="rect">
            <a:avLst/>
          </a:prstGeom>
        </p:spPr>
        <p:txBody>
          <a:bodyPr anchor="t" rtlCol="false" tIns="0" lIns="0" bIns="0" rIns="0">
            <a:spAutoFit/>
          </a:bodyPr>
          <a:lstStyle/>
          <a:p>
            <a:pPr algn="l">
              <a:lnSpc>
                <a:spcPts val="3500"/>
              </a:lnSpc>
              <a:spcBef>
                <a:spcPct val="0"/>
              </a:spcBef>
            </a:pPr>
            <a:r>
              <a:rPr lang="en-US" b="true" sz="2500">
                <a:solidFill>
                  <a:srgbClr val="FBF9F1"/>
                </a:solidFill>
                <a:latin typeface="Lato Bold"/>
                <a:ea typeface="Lato Bold"/>
                <a:cs typeface="Lato Bold"/>
                <a:sym typeface="Lato Bold"/>
              </a:rPr>
              <a:t>LOKASI PENELITIAN</a:t>
            </a:r>
          </a:p>
        </p:txBody>
      </p:sp>
      <p:sp>
        <p:nvSpPr>
          <p:cNvPr name="TextBox 29" id="29"/>
          <p:cNvSpPr txBox="true"/>
          <p:nvPr/>
        </p:nvSpPr>
        <p:spPr>
          <a:xfrm rot="0">
            <a:off x="9226717" y="7650896"/>
            <a:ext cx="6863415" cy="1736725"/>
          </a:xfrm>
          <a:prstGeom prst="rect">
            <a:avLst/>
          </a:prstGeom>
        </p:spPr>
        <p:txBody>
          <a:bodyPr anchor="t" rtlCol="false" tIns="0" lIns="0" bIns="0" rIns="0">
            <a:spAutoFit/>
          </a:bodyPr>
          <a:lstStyle/>
          <a:p>
            <a:pPr algn="l" marL="1079496" indent="-359832" lvl="2">
              <a:lnSpc>
                <a:spcPts val="3499"/>
              </a:lnSpc>
              <a:buFont typeface="Arial"/>
              <a:buChar char="⚬"/>
            </a:pPr>
            <a:r>
              <a:rPr lang="en-US" sz="2499">
                <a:solidFill>
                  <a:srgbClr val="000000"/>
                </a:solidFill>
                <a:latin typeface="Lato"/>
                <a:ea typeface="Lato"/>
                <a:cs typeface="Lato"/>
                <a:sym typeface="Lato"/>
              </a:rPr>
              <a:t>Pengembangan aplikasi di laboratorium/lingkungan akademik</a:t>
            </a:r>
          </a:p>
          <a:p>
            <a:pPr algn="l" marL="1079496" indent="-359832" lvl="2">
              <a:lnSpc>
                <a:spcPts val="3499"/>
              </a:lnSpc>
              <a:buFont typeface="Arial"/>
              <a:buChar char="⚬"/>
            </a:pPr>
            <a:r>
              <a:rPr lang="en-US" sz="2499">
                <a:solidFill>
                  <a:srgbClr val="000000"/>
                </a:solidFill>
                <a:latin typeface="Lato"/>
                <a:ea typeface="Lato"/>
                <a:cs typeface="Lato"/>
                <a:sym typeface="Lato"/>
              </a:rPr>
              <a:t>Uji coba pada pengguna terbatas</a:t>
            </a:r>
          </a:p>
          <a:p>
            <a:pPr algn="l">
              <a:lnSpc>
                <a:spcPts val="3499"/>
              </a:lnSpc>
              <a:spcBef>
                <a:spcPct val="0"/>
              </a:spcBef>
            </a:pPr>
          </a:p>
        </p:txBody>
      </p:sp>
      <p:sp>
        <p:nvSpPr>
          <p:cNvPr name="TextBox 30" id="30"/>
          <p:cNvSpPr txBox="true"/>
          <p:nvPr/>
        </p:nvSpPr>
        <p:spPr>
          <a:xfrm rot="0">
            <a:off x="6066742" y="162774"/>
            <a:ext cx="5969285" cy="1247599"/>
          </a:xfrm>
          <a:prstGeom prst="rect">
            <a:avLst/>
          </a:prstGeom>
        </p:spPr>
        <p:txBody>
          <a:bodyPr anchor="t" rtlCol="false" tIns="0" lIns="0" bIns="0" rIns="0">
            <a:spAutoFit/>
          </a:bodyPr>
          <a:lstStyle/>
          <a:p>
            <a:pPr algn="ctr">
              <a:lnSpc>
                <a:spcPts val="9059"/>
              </a:lnSpc>
            </a:pPr>
            <a:r>
              <a:rPr lang="en-US" b="true" sz="8236">
                <a:solidFill>
                  <a:srgbClr val="FBF9F1"/>
                </a:solidFill>
                <a:latin typeface="Poppins Bold"/>
                <a:ea typeface="Poppins Bold"/>
                <a:cs typeface="Poppins Bold"/>
                <a:sym typeface="Poppins Bold"/>
              </a:rPr>
              <a:t>ISI</a:t>
            </a:r>
          </a:p>
        </p:txBody>
      </p:sp>
      <p:sp>
        <p:nvSpPr>
          <p:cNvPr name="TextBox 31" id="31"/>
          <p:cNvSpPr txBox="true"/>
          <p:nvPr/>
        </p:nvSpPr>
        <p:spPr>
          <a:xfrm rot="0">
            <a:off x="6066742" y="1328206"/>
            <a:ext cx="5969285" cy="566420"/>
          </a:xfrm>
          <a:prstGeom prst="rect">
            <a:avLst/>
          </a:prstGeom>
        </p:spPr>
        <p:txBody>
          <a:bodyPr anchor="t" rtlCol="false" tIns="0" lIns="0" bIns="0" rIns="0">
            <a:spAutoFit/>
          </a:bodyPr>
          <a:lstStyle/>
          <a:p>
            <a:pPr algn="ctr">
              <a:lnSpc>
                <a:spcPts val="4480"/>
              </a:lnSpc>
              <a:spcBef>
                <a:spcPct val="0"/>
              </a:spcBef>
            </a:pPr>
            <a:r>
              <a:rPr lang="en-US" sz="3200">
                <a:solidFill>
                  <a:srgbClr val="E5E1DA"/>
                </a:solidFill>
                <a:latin typeface="Poppins"/>
                <a:ea typeface="Poppins"/>
                <a:cs typeface="Poppins"/>
                <a:sym typeface="Poppins"/>
              </a:rPr>
              <a:t>METODE PENELITIAN</a:t>
            </a:r>
          </a:p>
        </p:txBody>
      </p:sp>
      <p:grpSp>
        <p:nvGrpSpPr>
          <p:cNvPr name="Group 32" id="32"/>
          <p:cNvGrpSpPr/>
          <p:nvPr/>
        </p:nvGrpSpPr>
        <p:grpSpPr>
          <a:xfrm rot="0">
            <a:off x="9633090" y="2518244"/>
            <a:ext cx="6823913" cy="839660"/>
            <a:chOff x="0" y="0"/>
            <a:chExt cx="1797245" cy="221145"/>
          </a:xfrm>
        </p:grpSpPr>
        <p:sp>
          <p:nvSpPr>
            <p:cNvPr name="Freeform 33" id="33"/>
            <p:cNvSpPr/>
            <p:nvPr/>
          </p:nvSpPr>
          <p:spPr>
            <a:xfrm flipH="false" flipV="false" rot="0">
              <a:off x="0" y="0"/>
              <a:ext cx="1797245" cy="221145"/>
            </a:xfrm>
            <a:custGeom>
              <a:avLst/>
              <a:gdLst/>
              <a:ahLst/>
              <a:cxnLst/>
              <a:rect r="r" b="b" t="t" l="l"/>
              <a:pathLst>
                <a:path h="221145" w="1797245">
                  <a:moveTo>
                    <a:pt x="68072" y="0"/>
                  </a:moveTo>
                  <a:lnTo>
                    <a:pt x="1729173" y="0"/>
                  </a:lnTo>
                  <a:cubicBezTo>
                    <a:pt x="1766768" y="0"/>
                    <a:pt x="1797245" y="30477"/>
                    <a:pt x="1797245" y="68072"/>
                  </a:cubicBezTo>
                  <a:lnTo>
                    <a:pt x="1797245" y="153073"/>
                  </a:lnTo>
                  <a:cubicBezTo>
                    <a:pt x="1797245" y="190668"/>
                    <a:pt x="1766768" y="221145"/>
                    <a:pt x="1729173" y="221145"/>
                  </a:cubicBezTo>
                  <a:lnTo>
                    <a:pt x="68072" y="221145"/>
                  </a:lnTo>
                  <a:cubicBezTo>
                    <a:pt x="30477" y="221145"/>
                    <a:pt x="0" y="190668"/>
                    <a:pt x="0" y="153073"/>
                  </a:cubicBezTo>
                  <a:lnTo>
                    <a:pt x="0" y="68072"/>
                  </a:lnTo>
                  <a:cubicBezTo>
                    <a:pt x="0" y="30477"/>
                    <a:pt x="30477" y="0"/>
                    <a:pt x="68072" y="0"/>
                  </a:cubicBezTo>
                  <a:close/>
                </a:path>
              </a:pathLst>
            </a:custGeom>
            <a:solidFill>
              <a:srgbClr val="000000"/>
            </a:solidFill>
            <a:ln w="38100" cap="rnd">
              <a:solidFill>
                <a:srgbClr val="FBF9F1"/>
              </a:solidFill>
              <a:prstDash val="solid"/>
              <a:round/>
            </a:ln>
          </p:spPr>
        </p:sp>
        <p:sp>
          <p:nvSpPr>
            <p:cNvPr name="TextBox 34" id="34"/>
            <p:cNvSpPr txBox="true"/>
            <p:nvPr/>
          </p:nvSpPr>
          <p:spPr>
            <a:xfrm>
              <a:off x="0" y="-38100"/>
              <a:ext cx="1797245" cy="259245"/>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9633090" y="3551688"/>
            <a:ext cx="6823913" cy="2112056"/>
            <a:chOff x="0" y="0"/>
            <a:chExt cx="1797245" cy="556262"/>
          </a:xfrm>
        </p:grpSpPr>
        <p:sp>
          <p:nvSpPr>
            <p:cNvPr name="Freeform 36" id="36"/>
            <p:cNvSpPr/>
            <p:nvPr/>
          </p:nvSpPr>
          <p:spPr>
            <a:xfrm flipH="false" flipV="false" rot="0">
              <a:off x="0" y="0"/>
              <a:ext cx="1797245" cy="556262"/>
            </a:xfrm>
            <a:custGeom>
              <a:avLst/>
              <a:gdLst/>
              <a:ahLst/>
              <a:cxnLst/>
              <a:rect r="r" b="b" t="t" l="l"/>
              <a:pathLst>
                <a:path h="556262" w="1797245">
                  <a:moveTo>
                    <a:pt x="22691" y="0"/>
                  </a:moveTo>
                  <a:lnTo>
                    <a:pt x="1774554" y="0"/>
                  </a:lnTo>
                  <a:cubicBezTo>
                    <a:pt x="1787086" y="0"/>
                    <a:pt x="1797245" y="10159"/>
                    <a:pt x="1797245" y="22691"/>
                  </a:cubicBezTo>
                  <a:lnTo>
                    <a:pt x="1797245" y="533571"/>
                  </a:lnTo>
                  <a:cubicBezTo>
                    <a:pt x="1797245" y="546103"/>
                    <a:pt x="1787086" y="556262"/>
                    <a:pt x="1774554" y="556262"/>
                  </a:cubicBezTo>
                  <a:lnTo>
                    <a:pt x="22691" y="556262"/>
                  </a:lnTo>
                  <a:cubicBezTo>
                    <a:pt x="10159" y="556262"/>
                    <a:pt x="0" y="546103"/>
                    <a:pt x="0" y="533571"/>
                  </a:cubicBezTo>
                  <a:lnTo>
                    <a:pt x="0" y="22691"/>
                  </a:lnTo>
                  <a:cubicBezTo>
                    <a:pt x="0" y="10159"/>
                    <a:pt x="10159" y="0"/>
                    <a:pt x="22691" y="0"/>
                  </a:cubicBezTo>
                  <a:close/>
                </a:path>
              </a:pathLst>
            </a:custGeom>
            <a:solidFill>
              <a:srgbClr val="FBF9F1"/>
            </a:solidFill>
            <a:ln w="38100" cap="sq">
              <a:solidFill>
                <a:srgbClr val="FBF9F1"/>
              </a:solidFill>
              <a:prstDash val="solid"/>
              <a:miter/>
            </a:ln>
          </p:spPr>
        </p:sp>
        <p:sp>
          <p:nvSpPr>
            <p:cNvPr name="TextBox 37" id="37"/>
            <p:cNvSpPr txBox="true"/>
            <p:nvPr/>
          </p:nvSpPr>
          <p:spPr>
            <a:xfrm>
              <a:off x="0" y="-38100"/>
              <a:ext cx="1797245" cy="594362"/>
            </a:xfrm>
            <a:prstGeom prst="rect">
              <a:avLst/>
            </a:prstGeom>
          </p:spPr>
          <p:txBody>
            <a:bodyPr anchor="ctr" rtlCol="false" tIns="50800" lIns="50800" bIns="50800" rIns="50800"/>
            <a:lstStyle/>
            <a:p>
              <a:pPr algn="ctr">
                <a:lnSpc>
                  <a:spcPts val="2659"/>
                </a:lnSpc>
              </a:pPr>
            </a:p>
          </p:txBody>
        </p:sp>
      </p:grpSp>
      <p:sp>
        <p:nvSpPr>
          <p:cNvPr name="Freeform 38" id="38"/>
          <p:cNvSpPr/>
          <p:nvPr/>
        </p:nvSpPr>
        <p:spPr>
          <a:xfrm flipH="false" flipV="false" rot="0">
            <a:off x="15753800" y="2707746"/>
            <a:ext cx="457200" cy="460655"/>
          </a:xfrm>
          <a:custGeom>
            <a:avLst/>
            <a:gdLst/>
            <a:ahLst/>
            <a:cxnLst/>
            <a:rect r="r" b="b" t="t" l="l"/>
            <a:pathLst>
              <a:path h="460655" w="457200">
                <a:moveTo>
                  <a:pt x="0" y="0"/>
                </a:moveTo>
                <a:lnTo>
                  <a:pt x="457200" y="0"/>
                </a:lnTo>
                <a:lnTo>
                  <a:pt x="457200" y="460655"/>
                </a:lnTo>
                <a:lnTo>
                  <a:pt x="0" y="460655"/>
                </a:lnTo>
                <a:lnTo>
                  <a:pt x="0" y="0"/>
                </a:lnTo>
                <a:close/>
              </a:path>
            </a:pathLst>
          </a:custGeom>
          <a:blipFill>
            <a:blip r:embed="rId3"/>
            <a:stretch>
              <a:fillRect l="0" t="0" r="0" b="0"/>
            </a:stretch>
          </a:blipFill>
        </p:spPr>
      </p:sp>
      <p:sp>
        <p:nvSpPr>
          <p:cNvPr name="TextBox 39" id="39"/>
          <p:cNvSpPr txBox="true"/>
          <p:nvPr/>
        </p:nvSpPr>
        <p:spPr>
          <a:xfrm rot="0">
            <a:off x="10108954" y="2693599"/>
            <a:ext cx="3854146" cy="431800"/>
          </a:xfrm>
          <a:prstGeom prst="rect">
            <a:avLst/>
          </a:prstGeom>
        </p:spPr>
        <p:txBody>
          <a:bodyPr anchor="t" rtlCol="false" tIns="0" lIns="0" bIns="0" rIns="0">
            <a:spAutoFit/>
          </a:bodyPr>
          <a:lstStyle/>
          <a:p>
            <a:pPr algn="l">
              <a:lnSpc>
                <a:spcPts val="3500"/>
              </a:lnSpc>
              <a:spcBef>
                <a:spcPct val="0"/>
              </a:spcBef>
            </a:pPr>
            <a:r>
              <a:rPr lang="en-US" b="true" sz="2500">
                <a:solidFill>
                  <a:srgbClr val="FBF9F1"/>
                </a:solidFill>
                <a:latin typeface="Lato Bold"/>
                <a:ea typeface="Lato Bold"/>
                <a:cs typeface="Lato Bold"/>
                <a:sym typeface="Lato Bold"/>
              </a:rPr>
              <a:t>DATA</a:t>
            </a:r>
          </a:p>
        </p:txBody>
      </p:sp>
      <p:sp>
        <p:nvSpPr>
          <p:cNvPr name="TextBox 40" id="40"/>
          <p:cNvSpPr txBox="true"/>
          <p:nvPr/>
        </p:nvSpPr>
        <p:spPr>
          <a:xfrm rot="0">
            <a:off x="9118984" y="3725066"/>
            <a:ext cx="6653865" cy="1736725"/>
          </a:xfrm>
          <a:prstGeom prst="rect">
            <a:avLst/>
          </a:prstGeom>
        </p:spPr>
        <p:txBody>
          <a:bodyPr anchor="t" rtlCol="false" tIns="0" lIns="0" bIns="0" rIns="0">
            <a:spAutoFit/>
          </a:bodyPr>
          <a:lstStyle/>
          <a:p>
            <a:pPr algn="l" marL="1079496" indent="-359832" lvl="2">
              <a:lnSpc>
                <a:spcPts val="3499"/>
              </a:lnSpc>
              <a:buFont typeface="Arial"/>
              <a:buChar char="⚬"/>
            </a:pPr>
            <a:r>
              <a:rPr lang="en-US" sz="2499">
                <a:solidFill>
                  <a:srgbClr val="000000"/>
                </a:solidFill>
                <a:latin typeface="Lato"/>
                <a:ea typeface="Lato"/>
                <a:cs typeface="Lato"/>
                <a:sym typeface="Lato"/>
              </a:rPr>
              <a:t>Data citra hasil scan (misalnya kulit, mata, atau bagian tubuh tertentu)</a:t>
            </a:r>
          </a:p>
          <a:p>
            <a:pPr algn="l" marL="1079496" indent="-359832" lvl="2">
              <a:lnSpc>
                <a:spcPts val="3499"/>
              </a:lnSpc>
              <a:spcBef>
                <a:spcPct val="0"/>
              </a:spcBef>
              <a:buFont typeface="Arial"/>
              <a:buChar char="⚬"/>
            </a:pPr>
            <a:r>
              <a:rPr lang="en-US" sz="2499">
                <a:solidFill>
                  <a:srgbClr val="000000"/>
                </a:solidFill>
                <a:latin typeface="Lato"/>
                <a:ea typeface="Lato"/>
                <a:cs typeface="Lato"/>
                <a:sym typeface="Lato"/>
              </a:rPr>
              <a:t>Dataset pendukung dari sumber terpercaya</a:t>
            </a:r>
          </a:p>
        </p:txBody>
      </p:sp>
      <p:sp>
        <p:nvSpPr>
          <p:cNvPr name="Freeform 41" id="41"/>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2" id="42"/>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8223014">
            <a:off x="13117362" y="-5628248"/>
            <a:ext cx="10128448" cy="10895890"/>
          </a:xfrm>
          <a:custGeom>
            <a:avLst/>
            <a:gdLst/>
            <a:ahLst/>
            <a:cxnLst/>
            <a:rect r="r" b="b" t="t" l="l"/>
            <a:pathLst>
              <a:path h="10895890" w="10128448">
                <a:moveTo>
                  <a:pt x="0" y="0"/>
                </a:moveTo>
                <a:lnTo>
                  <a:pt x="10128448" y="0"/>
                </a:lnTo>
                <a:lnTo>
                  <a:pt x="10128448" y="10895890"/>
                </a:lnTo>
                <a:lnTo>
                  <a:pt x="0" y="10895890"/>
                </a:lnTo>
                <a:lnTo>
                  <a:pt x="0" y="0"/>
                </a:lnTo>
                <a:close/>
              </a:path>
            </a:pathLst>
          </a:custGeom>
          <a:blipFill>
            <a:blip r:embed="rId2"/>
            <a:stretch>
              <a:fillRect l="-157" t="0" r="-157" b="0"/>
            </a:stretch>
          </a:blipFill>
        </p:spPr>
      </p:sp>
      <p:grpSp>
        <p:nvGrpSpPr>
          <p:cNvPr name="Group 3" id="3"/>
          <p:cNvGrpSpPr/>
          <p:nvPr/>
        </p:nvGrpSpPr>
        <p:grpSpPr>
          <a:xfrm rot="0">
            <a:off x="1028700" y="4461803"/>
            <a:ext cx="16230600" cy="650410"/>
            <a:chOff x="0" y="0"/>
            <a:chExt cx="4274726" cy="171301"/>
          </a:xfrm>
        </p:grpSpPr>
        <p:sp>
          <p:nvSpPr>
            <p:cNvPr name="Freeform 4" id="4"/>
            <p:cNvSpPr/>
            <p:nvPr/>
          </p:nvSpPr>
          <p:spPr>
            <a:xfrm flipH="false" flipV="false" rot="0">
              <a:off x="0" y="0"/>
              <a:ext cx="4274726" cy="171301"/>
            </a:xfrm>
            <a:custGeom>
              <a:avLst/>
              <a:gdLst/>
              <a:ahLst/>
              <a:cxnLst/>
              <a:rect r="r" b="b" t="t" l="l"/>
              <a:pathLst>
                <a:path h="171301" w="4274726">
                  <a:moveTo>
                    <a:pt x="28620" y="0"/>
                  </a:moveTo>
                  <a:lnTo>
                    <a:pt x="4246106" y="0"/>
                  </a:lnTo>
                  <a:cubicBezTo>
                    <a:pt x="4261912" y="0"/>
                    <a:pt x="4274726" y="12813"/>
                    <a:pt x="4274726" y="28620"/>
                  </a:cubicBezTo>
                  <a:lnTo>
                    <a:pt x="4274726" y="142682"/>
                  </a:lnTo>
                  <a:cubicBezTo>
                    <a:pt x="4274726" y="158488"/>
                    <a:pt x="4261912" y="171301"/>
                    <a:pt x="4246106" y="171301"/>
                  </a:cubicBezTo>
                  <a:lnTo>
                    <a:pt x="28620" y="171301"/>
                  </a:lnTo>
                  <a:cubicBezTo>
                    <a:pt x="12813" y="171301"/>
                    <a:pt x="0" y="158488"/>
                    <a:pt x="0" y="142682"/>
                  </a:cubicBezTo>
                  <a:lnTo>
                    <a:pt x="0" y="28620"/>
                  </a:lnTo>
                  <a:cubicBezTo>
                    <a:pt x="0" y="12813"/>
                    <a:pt x="12813" y="0"/>
                    <a:pt x="28620" y="0"/>
                  </a:cubicBezTo>
                  <a:close/>
                </a:path>
              </a:pathLst>
            </a:custGeom>
            <a:solidFill>
              <a:srgbClr val="000000">
                <a:alpha val="0"/>
              </a:srgbClr>
            </a:solidFill>
            <a:ln w="38100" cap="rnd">
              <a:solidFill>
                <a:srgbClr val="FBF9F1"/>
              </a:solidFill>
              <a:prstDash val="solid"/>
              <a:round/>
            </a:ln>
          </p:spPr>
        </p:sp>
        <p:sp>
          <p:nvSpPr>
            <p:cNvPr name="TextBox 5" id="5"/>
            <p:cNvSpPr txBox="true"/>
            <p:nvPr/>
          </p:nvSpPr>
          <p:spPr>
            <a:xfrm>
              <a:off x="0" y="-38100"/>
              <a:ext cx="4274726" cy="20940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463411" y="4581384"/>
            <a:ext cx="408164" cy="411249"/>
          </a:xfrm>
          <a:custGeom>
            <a:avLst/>
            <a:gdLst/>
            <a:ahLst/>
            <a:cxnLst/>
            <a:rect r="r" b="b" t="t" l="l"/>
            <a:pathLst>
              <a:path h="411249" w="408164">
                <a:moveTo>
                  <a:pt x="0" y="0"/>
                </a:moveTo>
                <a:lnTo>
                  <a:pt x="408164" y="0"/>
                </a:lnTo>
                <a:lnTo>
                  <a:pt x="408164" y="411249"/>
                </a:lnTo>
                <a:lnTo>
                  <a:pt x="0" y="411249"/>
                </a:lnTo>
                <a:lnTo>
                  <a:pt x="0" y="0"/>
                </a:lnTo>
                <a:close/>
              </a:path>
            </a:pathLst>
          </a:custGeom>
          <a:blipFill>
            <a:blip r:embed="rId3"/>
            <a:stretch>
              <a:fillRect l="0" t="0" r="0" b="0"/>
            </a:stretch>
          </a:blipFill>
        </p:spPr>
      </p:sp>
      <p:sp>
        <p:nvSpPr>
          <p:cNvPr name="Freeform 7" id="7"/>
          <p:cNvSpPr/>
          <p:nvPr/>
        </p:nvSpPr>
        <p:spPr>
          <a:xfrm flipH="false" flipV="false" rot="0">
            <a:off x="5499461" y="4567019"/>
            <a:ext cx="408164" cy="411249"/>
          </a:xfrm>
          <a:custGeom>
            <a:avLst/>
            <a:gdLst/>
            <a:ahLst/>
            <a:cxnLst/>
            <a:rect r="r" b="b" t="t" l="l"/>
            <a:pathLst>
              <a:path h="411249" w="408164">
                <a:moveTo>
                  <a:pt x="0" y="0"/>
                </a:moveTo>
                <a:lnTo>
                  <a:pt x="408165" y="0"/>
                </a:lnTo>
                <a:lnTo>
                  <a:pt x="408165" y="411249"/>
                </a:lnTo>
                <a:lnTo>
                  <a:pt x="0" y="411249"/>
                </a:lnTo>
                <a:lnTo>
                  <a:pt x="0" y="0"/>
                </a:lnTo>
                <a:close/>
              </a:path>
            </a:pathLst>
          </a:custGeom>
          <a:blipFill>
            <a:blip r:embed="rId3"/>
            <a:stretch>
              <a:fillRect l="0" t="0" r="0" b="0"/>
            </a:stretch>
          </a:blipFill>
        </p:spPr>
      </p:sp>
      <p:sp>
        <p:nvSpPr>
          <p:cNvPr name="Freeform 8" id="8"/>
          <p:cNvSpPr/>
          <p:nvPr/>
        </p:nvSpPr>
        <p:spPr>
          <a:xfrm flipH="false" flipV="false" rot="0">
            <a:off x="9535512" y="4552655"/>
            <a:ext cx="408164" cy="411249"/>
          </a:xfrm>
          <a:custGeom>
            <a:avLst/>
            <a:gdLst/>
            <a:ahLst/>
            <a:cxnLst/>
            <a:rect r="r" b="b" t="t" l="l"/>
            <a:pathLst>
              <a:path h="411249" w="408164">
                <a:moveTo>
                  <a:pt x="0" y="0"/>
                </a:moveTo>
                <a:lnTo>
                  <a:pt x="408164" y="0"/>
                </a:lnTo>
                <a:lnTo>
                  <a:pt x="408164" y="411248"/>
                </a:lnTo>
                <a:lnTo>
                  <a:pt x="0" y="411248"/>
                </a:lnTo>
                <a:lnTo>
                  <a:pt x="0" y="0"/>
                </a:lnTo>
                <a:close/>
              </a:path>
            </a:pathLst>
          </a:custGeom>
          <a:blipFill>
            <a:blip r:embed="rId3"/>
            <a:stretch>
              <a:fillRect l="0" t="0" r="0" b="0"/>
            </a:stretch>
          </a:blipFill>
        </p:spPr>
      </p:sp>
      <p:sp>
        <p:nvSpPr>
          <p:cNvPr name="Freeform 9" id="9"/>
          <p:cNvSpPr/>
          <p:nvPr/>
        </p:nvSpPr>
        <p:spPr>
          <a:xfrm flipH="false" flipV="false" rot="0">
            <a:off x="13571562" y="4538290"/>
            <a:ext cx="408164" cy="411249"/>
          </a:xfrm>
          <a:custGeom>
            <a:avLst/>
            <a:gdLst/>
            <a:ahLst/>
            <a:cxnLst/>
            <a:rect r="r" b="b" t="t" l="l"/>
            <a:pathLst>
              <a:path h="411249" w="408164">
                <a:moveTo>
                  <a:pt x="0" y="0"/>
                </a:moveTo>
                <a:lnTo>
                  <a:pt x="408164" y="0"/>
                </a:lnTo>
                <a:lnTo>
                  <a:pt x="408164" y="411249"/>
                </a:lnTo>
                <a:lnTo>
                  <a:pt x="0" y="411249"/>
                </a:lnTo>
                <a:lnTo>
                  <a:pt x="0" y="0"/>
                </a:lnTo>
                <a:close/>
              </a:path>
            </a:pathLst>
          </a:custGeom>
          <a:blipFill>
            <a:blip r:embed="rId3"/>
            <a:stretch>
              <a:fillRect l="0" t="0" r="0" b="0"/>
            </a:stretch>
          </a:blipFill>
        </p:spPr>
      </p:sp>
      <p:sp>
        <p:nvSpPr>
          <p:cNvPr name="TextBox 10" id="10"/>
          <p:cNvSpPr txBox="true"/>
          <p:nvPr/>
        </p:nvSpPr>
        <p:spPr>
          <a:xfrm rot="0">
            <a:off x="1496004" y="5594178"/>
            <a:ext cx="3220434" cy="772795"/>
          </a:xfrm>
          <a:prstGeom prst="rect">
            <a:avLst/>
          </a:prstGeom>
        </p:spPr>
        <p:txBody>
          <a:bodyPr anchor="t" rtlCol="false" tIns="0" lIns="0" bIns="0" rIns="0">
            <a:spAutoFit/>
          </a:bodyPr>
          <a:lstStyle/>
          <a:p>
            <a:pPr algn="l">
              <a:lnSpc>
                <a:spcPts val="3080"/>
              </a:lnSpc>
              <a:spcBef>
                <a:spcPct val="0"/>
              </a:spcBef>
            </a:pPr>
            <a:r>
              <a:rPr lang="en-US" b="true" sz="2200">
                <a:solidFill>
                  <a:srgbClr val="FFD944"/>
                </a:solidFill>
                <a:latin typeface="Lato Bold"/>
                <a:ea typeface="Lato Bold"/>
                <a:cs typeface="Lato Bold"/>
                <a:sym typeface="Lato Bold"/>
              </a:rPr>
              <a:t>Analisis Kebutuhan dan Studi Literatur</a:t>
            </a:r>
          </a:p>
        </p:txBody>
      </p:sp>
      <p:sp>
        <p:nvSpPr>
          <p:cNvPr name="TextBox 11" id="11"/>
          <p:cNvSpPr txBox="true"/>
          <p:nvPr/>
        </p:nvSpPr>
        <p:spPr>
          <a:xfrm rot="0">
            <a:off x="1463411" y="6523811"/>
            <a:ext cx="3253027" cy="2725420"/>
          </a:xfrm>
          <a:prstGeom prst="rect">
            <a:avLst/>
          </a:prstGeom>
        </p:spPr>
        <p:txBody>
          <a:bodyPr anchor="t" rtlCol="false" tIns="0" lIns="0" bIns="0" rIns="0">
            <a:spAutoFit/>
          </a:bodyPr>
          <a:lstStyle/>
          <a:p>
            <a:pPr algn="just">
              <a:lnSpc>
                <a:spcPts val="3079"/>
              </a:lnSpc>
              <a:spcBef>
                <a:spcPct val="0"/>
              </a:spcBef>
            </a:pPr>
            <a:r>
              <a:rPr lang="en-US" sz="2199">
                <a:solidFill>
                  <a:srgbClr val="E5E1DA"/>
                </a:solidFill>
                <a:latin typeface="Lato"/>
                <a:ea typeface="Lato"/>
                <a:cs typeface="Lato"/>
                <a:sym typeface="Lato"/>
              </a:rPr>
              <a:t>Tahap awal untuk mengidentifikasi permasalahan, kebutuhan pengguna, serta mengkaji penelitian dan teknologi terkait sebagai dasar perancangan sistem.</a:t>
            </a:r>
          </a:p>
        </p:txBody>
      </p:sp>
      <p:sp>
        <p:nvSpPr>
          <p:cNvPr name="TextBox 12" id="12"/>
          <p:cNvSpPr txBox="true"/>
          <p:nvPr/>
        </p:nvSpPr>
        <p:spPr>
          <a:xfrm rot="0">
            <a:off x="5522530" y="5497023"/>
            <a:ext cx="3611945" cy="86995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Perancangan Sistem dan Antarmuka Aplikasi</a:t>
            </a:r>
          </a:p>
        </p:txBody>
      </p:sp>
      <p:sp>
        <p:nvSpPr>
          <p:cNvPr name="TextBox 13" id="13"/>
          <p:cNvSpPr txBox="true"/>
          <p:nvPr/>
        </p:nvSpPr>
        <p:spPr>
          <a:xfrm rot="0">
            <a:off x="5499461" y="6523811"/>
            <a:ext cx="3253027" cy="2725420"/>
          </a:xfrm>
          <a:prstGeom prst="rect">
            <a:avLst/>
          </a:prstGeom>
        </p:spPr>
        <p:txBody>
          <a:bodyPr anchor="t" rtlCol="false" tIns="0" lIns="0" bIns="0" rIns="0">
            <a:spAutoFit/>
          </a:bodyPr>
          <a:lstStyle/>
          <a:p>
            <a:pPr algn="just">
              <a:lnSpc>
                <a:spcPts val="3079"/>
              </a:lnSpc>
              <a:spcBef>
                <a:spcPct val="0"/>
              </a:spcBef>
            </a:pPr>
            <a:r>
              <a:rPr lang="en-US" sz="2199">
                <a:solidFill>
                  <a:srgbClr val="E5E1DA"/>
                </a:solidFill>
                <a:latin typeface="Lato"/>
                <a:ea typeface="Lato"/>
                <a:cs typeface="Lato"/>
                <a:sym typeface="Lato"/>
              </a:rPr>
              <a:t>Tahap perancangan arsitektur sistem, alur kerja aplikasi, serta desain antarmuka agar aplikasi mudah digunakan dan sesuai dengan kebutuhan pengguna.</a:t>
            </a:r>
          </a:p>
        </p:txBody>
      </p:sp>
      <p:sp>
        <p:nvSpPr>
          <p:cNvPr name="TextBox 14" id="14"/>
          <p:cNvSpPr txBox="true"/>
          <p:nvPr/>
        </p:nvSpPr>
        <p:spPr>
          <a:xfrm rot="0">
            <a:off x="9568105" y="5497023"/>
            <a:ext cx="3220434" cy="86995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Pengumpulan dan Pengolahan Data</a:t>
            </a:r>
          </a:p>
        </p:txBody>
      </p:sp>
      <p:sp>
        <p:nvSpPr>
          <p:cNvPr name="TextBox 15" id="15"/>
          <p:cNvSpPr txBox="true"/>
          <p:nvPr/>
        </p:nvSpPr>
        <p:spPr>
          <a:xfrm rot="0">
            <a:off x="9535512" y="6523811"/>
            <a:ext cx="3253027" cy="2725420"/>
          </a:xfrm>
          <a:prstGeom prst="rect">
            <a:avLst/>
          </a:prstGeom>
        </p:spPr>
        <p:txBody>
          <a:bodyPr anchor="t" rtlCol="false" tIns="0" lIns="0" bIns="0" rIns="0">
            <a:spAutoFit/>
          </a:bodyPr>
          <a:lstStyle/>
          <a:p>
            <a:pPr algn="just">
              <a:lnSpc>
                <a:spcPts val="3079"/>
              </a:lnSpc>
              <a:spcBef>
                <a:spcPct val="0"/>
              </a:spcBef>
            </a:pPr>
            <a:r>
              <a:rPr lang="en-US" sz="2199">
                <a:solidFill>
                  <a:srgbClr val="E5E1DA"/>
                </a:solidFill>
                <a:latin typeface="Lato"/>
                <a:ea typeface="Lato"/>
                <a:cs typeface="Lato"/>
                <a:sym typeface="Lato"/>
              </a:rPr>
              <a:t>Tahap pengumpulan data citra hasil scan yang diperlukan, kemudian dilakukan preprocessing dan pengolahan data untuk mendukung proses pendeteksian penyakit.</a:t>
            </a:r>
          </a:p>
        </p:txBody>
      </p:sp>
      <p:sp>
        <p:nvSpPr>
          <p:cNvPr name="TextBox 16" id="16"/>
          <p:cNvSpPr txBox="true"/>
          <p:nvPr/>
        </p:nvSpPr>
        <p:spPr>
          <a:xfrm rot="0">
            <a:off x="13604155" y="5540838"/>
            <a:ext cx="3220434" cy="86995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Implementasi Aplikasi Mobile</a:t>
            </a:r>
          </a:p>
        </p:txBody>
      </p:sp>
      <p:sp>
        <p:nvSpPr>
          <p:cNvPr name="TextBox 17" id="17"/>
          <p:cNvSpPr txBox="true"/>
          <p:nvPr/>
        </p:nvSpPr>
        <p:spPr>
          <a:xfrm rot="0">
            <a:off x="13571562" y="6523811"/>
            <a:ext cx="3253027" cy="2725420"/>
          </a:xfrm>
          <a:prstGeom prst="rect">
            <a:avLst/>
          </a:prstGeom>
        </p:spPr>
        <p:txBody>
          <a:bodyPr anchor="t" rtlCol="false" tIns="0" lIns="0" bIns="0" rIns="0">
            <a:spAutoFit/>
          </a:bodyPr>
          <a:lstStyle/>
          <a:p>
            <a:pPr algn="just">
              <a:lnSpc>
                <a:spcPts val="3079"/>
              </a:lnSpc>
              <a:spcBef>
                <a:spcPct val="0"/>
              </a:spcBef>
            </a:pPr>
            <a:r>
              <a:rPr lang="en-US" sz="2199">
                <a:solidFill>
                  <a:srgbClr val="E5E1DA"/>
                </a:solidFill>
                <a:latin typeface="Lato"/>
                <a:ea typeface="Lato"/>
                <a:cs typeface="Lato"/>
                <a:sym typeface="Lato"/>
              </a:rPr>
              <a:t>Tahap pengembangan aplikasi mobile dengan mengintegrasikan hasil perancangan sistem, pemrosesan citra, dan algoritma pendeteksian ke dalam aplikasi.</a:t>
            </a:r>
          </a:p>
        </p:txBody>
      </p:sp>
      <p:sp>
        <p:nvSpPr>
          <p:cNvPr name="TextBox 18" id="18"/>
          <p:cNvSpPr txBox="true"/>
          <p:nvPr/>
        </p:nvSpPr>
        <p:spPr>
          <a:xfrm rot="0">
            <a:off x="1172987" y="499125"/>
            <a:ext cx="5969285" cy="1247599"/>
          </a:xfrm>
          <a:prstGeom prst="rect">
            <a:avLst/>
          </a:prstGeom>
        </p:spPr>
        <p:txBody>
          <a:bodyPr anchor="t" rtlCol="false" tIns="0" lIns="0" bIns="0" rIns="0">
            <a:spAutoFit/>
          </a:bodyPr>
          <a:lstStyle/>
          <a:p>
            <a:pPr algn="l">
              <a:lnSpc>
                <a:spcPts val="9059"/>
              </a:lnSpc>
            </a:pPr>
            <a:r>
              <a:rPr lang="en-US" sz="8236" b="true">
                <a:solidFill>
                  <a:srgbClr val="FBF9F1"/>
                </a:solidFill>
                <a:latin typeface="Poppins Bold"/>
                <a:ea typeface="Poppins Bold"/>
                <a:cs typeface="Poppins Bold"/>
                <a:sym typeface="Poppins Bold"/>
              </a:rPr>
              <a:t>ISI</a:t>
            </a:r>
          </a:p>
        </p:txBody>
      </p:sp>
      <p:sp>
        <p:nvSpPr>
          <p:cNvPr name="TextBox 19" id="19"/>
          <p:cNvSpPr txBox="true"/>
          <p:nvPr/>
        </p:nvSpPr>
        <p:spPr>
          <a:xfrm rot="0">
            <a:off x="1172987" y="1568044"/>
            <a:ext cx="5969285" cy="566420"/>
          </a:xfrm>
          <a:prstGeom prst="rect">
            <a:avLst/>
          </a:prstGeom>
        </p:spPr>
        <p:txBody>
          <a:bodyPr anchor="t" rtlCol="false" tIns="0" lIns="0" bIns="0" rIns="0">
            <a:spAutoFit/>
          </a:bodyPr>
          <a:lstStyle/>
          <a:p>
            <a:pPr algn="l">
              <a:lnSpc>
                <a:spcPts val="4480"/>
              </a:lnSpc>
              <a:spcBef>
                <a:spcPct val="0"/>
              </a:spcBef>
            </a:pPr>
            <a:r>
              <a:rPr lang="en-US" sz="3200">
                <a:solidFill>
                  <a:srgbClr val="E5E1DA"/>
                </a:solidFill>
                <a:latin typeface="Poppins"/>
                <a:ea typeface="Poppins"/>
                <a:cs typeface="Poppins"/>
                <a:sym typeface="Poppins"/>
              </a:rPr>
              <a:t>JADWAL / RENCANA KERJA</a:t>
            </a:r>
          </a:p>
        </p:txBody>
      </p:sp>
      <p:sp>
        <p:nvSpPr>
          <p:cNvPr name="TextBox 20" id="20"/>
          <p:cNvSpPr txBox="true"/>
          <p:nvPr/>
        </p:nvSpPr>
        <p:spPr>
          <a:xfrm rot="0">
            <a:off x="1172987" y="2305913"/>
            <a:ext cx="10747770" cy="1736790"/>
          </a:xfrm>
          <a:prstGeom prst="rect">
            <a:avLst/>
          </a:prstGeom>
        </p:spPr>
        <p:txBody>
          <a:bodyPr anchor="t" rtlCol="false" tIns="0" lIns="0" bIns="0" rIns="0">
            <a:spAutoFit/>
          </a:bodyPr>
          <a:lstStyle/>
          <a:p>
            <a:pPr algn="just">
              <a:lnSpc>
                <a:spcPts val="3496"/>
              </a:lnSpc>
              <a:spcBef>
                <a:spcPct val="0"/>
              </a:spcBef>
            </a:pPr>
            <a:r>
              <a:rPr lang="en-US" sz="2497">
                <a:solidFill>
                  <a:srgbClr val="E5E1DA"/>
                </a:solidFill>
                <a:latin typeface="Lato"/>
                <a:ea typeface="Lato"/>
                <a:cs typeface="Lato"/>
                <a:sym typeface="Lato"/>
              </a:rPr>
              <a:t>Tahapan penelitian akan dilaksanakan secara sistematis, dimulai dari studi literatur dan analisis kebutuhan, dilanjutkan dengan perancangan sistem, pengumpulan dan pengolahan data, implementasi aplikasi, pengujian, serta penyusunan laporan akhir.</a:t>
            </a:r>
          </a:p>
        </p:txBody>
      </p:sp>
      <p:sp>
        <p:nvSpPr>
          <p:cNvPr name="Freeform 21" id="21"/>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8223014">
            <a:off x="13117362" y="-5628248"/>
            <a:ext cx="10128448" cy="10895890"/>
          </a:xfrm>
          <a:custGeom>
            <a:avLst/>
            <a:gdLst/>
            <a:ahLst/>
            <a:cxnLst/>
            <a:rect r="r" b="b" t="t" l="l"/>
            <a:pathLst>
              <a:path h="10895890" w="10128448">
                <a:moveTo>
                  <a:pt x="0" y="0"/>
                </a:moveTo>
                <a:lnTo>
                  <a:pt x="10128448" y="0"/>
                </a:lnTo>
                <a:lnTo>
                  <a:pt x="10128448" y="10895890"/>
                </a:lnTo>
                <a:lnTo>
                  <a:pt x="0" y="10895890"/>
                </a:lnTo>
                <a:lnTo>
                  <a:pt x="0" y="0"/>
                </a:lnTo>
                <a:close/>
              </a:path>
            </a:pathLst>
          </a:custGeom>
          <a:blipFill>
            <a:blip r:embed="rId2"/>
            <a:stretch>
              <a:fillRect l="-157" t="0" r="-157" b="0"/>
            </a:stretch>
          </a:blipFill>
        </p:spPr>
      </p:sp>
      <p:grpSp>
        <p:nvGrpSpPr>
          <p:cNvPr name="Group 3" id="3"/>
          <p:cNvGrpSpPr/>
          <p:nvPr/>
        </p:nvGrpSpPr>
        <p:grpSpPr>
          <a:xfrm rot="0">
            <a:off x="1028700" y="4461803"/>
            <a:ext cx="16230600" cy="650410"/>
            <a:chOff x="0" y="0"/>
            <a:chExt cx="4274726" cy="171301"/>
          </a:xfrm>
        </p:grpSpPr>
        <p:sp>
          <p:nvSpPr>
            <p:cNvPr name="Freeform 4" id="4"/>
            <p:cNvSpPr/>
            <p:nvPr/>
          </p:nvSpPr>
          <p:spPr>
            <a:xfrm flipH="false" flipV="false" rot="0">
              <a:off x="0" y="0"/>
              <a:ext cx="4274726" cy="171301"/>
            </a:xfrm>
            <a:custGeom>
              <a:avLst/>
              <a:gdLst/>
              <a:ahLst/>
              <a:cxnLst/>
              <a:rect r="r" b="b" t="t" l="l"/>
              <a:pathLst>
                <a:path h="171301" w="4274726">
                  <a:moveTo>
                    <a:pt x="28620" y="0"/>
                  </a:moveTo>
                  <a:lnTo>
                    <a:pt x="4246106" y="0"/>
                  </a:lnTo>
                  <a:cubicBezTo>
                    <a:pt x="4261912" y="0"/>
                    <a:pt x="4274726" y="12813"/>
                    <a:pt x="4274726" y="28620"/>
                  </a:cubicBezTo>
                  <a:lnTo>
                    <a:pt x="4274726" y="142682"/>
                  </a:lnTo>
                  <a:cubicBezTo>
                    <a:pt x="4274726" y="158488"/>
                    <a:pt x="4261912" y="171301"/>
                    <a:pt x="4246106" y="171301"/>
                  </a:cubicBezTo>
                  <a:lnTo>
                    <a:pt x="28620" y="171301"/>
                  </a:lnTo>
                  <a:cubicBezTo>
                    <a:pt x="12813" y="171301"/>
                    <a:pt x="0" y="158488"/>
                    <a:pt x="0" y="142682"/>
                  </a:cubicBezTo>
                  <a:lnTo>
                    <a:pt x="0" y="28620"/>
                  </a:lnTo>
                  <a:cubicBezTo>
                    <a:pt x="0" y="12813"/>
                    <a:pt x="12813" y="0"/>
                    <a:pt x="28620" y="0"/>
                  </a:cubicBezTo>
                  <a:close/>
                </a:path>
              </a:pathLst>
            </a:custGeom>
            <a:solidFill>
              <a:srgbClr val="000000">
                <a:alpha val="0"/>
              </a:srgbClr>
            </a:solidFill>
            <a:ln w="38100" cap="rnd">
              <a:solidFill>
                <a:srgbClr val="FBF9F1"/>
              </a:solidFill>
              <a:prstDash val="solid"/>
              <a:round/>
            </a:ln>
          </p:spPr>
        </p:sp>
        <p:sp>
          <p:nvSpPr>
            <p:cNvPr name="TextBox 5" id="5"/>
            <p:cNvSpPr txBox="true"/>
            <p:nvPr/>
          </p:nvSpPr>
          <p:spPr>
            <a:xfrm>
              <a:off x="0" y="-38100"/>
              <a:ext cx="4274726" cy="20940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5200090" y="4567019"/>
            <a:ext cx="408164" cy="411249"/>
          </a:xfrm>
          <a:custGeom>
            <a:avLst/>
            <a:gdLst/>
            <a:ahLst/>
            <a:cxnLst/>
            <a:rect r="r" b="b" t="t" l="l"/>
            <a:pathLst>
              <a:path h="411249" w="408164">
                <a:moveTo>
                  <a:pt x="0" y="0"/>
                </a:moveTo>
                <a:lnTo>
                  <a:pt x="408165" y="0"/>
                </a:lnTo>
                <a:lnTo>
                  <a:pt x="408165" y="411249"/>
                </a:lnTo>
                <a:lnTo>
                  <a:pt x="0" y="411249"/>
                </a:lnTo>
                <a:lnTo>
                  <a:pt x="0" y="0"/>
                </a:lnTo>
                <a:close/>
              </a:path>
            </a:pathLst>
          </a:custGeom>
          <a:blipFill>
            <a:blip r:embed="rId3"/>
            <a:stretch>
              <a:fillRect l="0" t="0" r="0" b="0"/>
            </a:stretch>
          </a:blipFill>
        </p:spPr>
      </p:sp>
      <p:sp>
        <p:nvSpPr>
          <p:cNvPr name="Freeform 7" id="7"/>
          <p:cNvSpPr/>
          <p:nvPr/>
        </p:nvSpPr>
        <p:spPr>
          <a:xfrm flipH="false" flipV="false" rot="0">
            <a:off x="10187230" y="4552655"/>
            <a:ext cx="408164" cy="411249"/>
          </a:xfrm>
          <a:custGeom>
            <a:avLst/>
            <a:gdLst/>
            <a:ahLst/>
            <a:cxnLst/>
            <a:rect r="r" b="b" t="t" l="l"/>
            <a:pathLst>
              <a:path h="411249" w="408164">
                <a:moveTo>
                  <a:pt x="0" y="0"/>
                </a:moveTo>
                <a:lnTo>
                  <a:pt x="408164" y="0"/>
                </a:lnTo>
                <a:lnTo>
                  <a:pt x="408164" y="411248"/>
                </a:lnTo>
                <a:lnTo>
                  <a:pt x="0" y="411248"/>
                </a:lnTo>
                <a:lnTo>
                  <a:pt x="0" y="0"/>
                </a:lnTo>
                <a:close/>
              </a:path>
            </a:pathLst>
          </a:custGeom>
          <a:blipFill>
            <a:blip r:embed="rId3"/>
            <a:stretch>
              <a:fillRect l="0" t="0" r="0" b="0"/>
            </a:stretch>
          </a:blipFill>
        </p:spPr>
      </p:sp>
      <p:sp>
        <p:nvSpPr>
          <p:cNvPr name="TextBox 8" id="8"/>
          <p:cNvSpPr txBox="true"/>
          <p:nvPr/>
        </p:nvSpPr>
        <p:spPr>
          <a:xfrm rot="0">
            <a:off x="5243058" y="5497023"/>
            <a:ext cx="3611945" cy="86995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Pengujian dan Evaluasi Sistem</a:t>
            </a:r>
          </a:p>
        </p:txBody>
      </p:sp>
      <p:sp>
        <p:nvSpPr>
          <p:cNvPr name="TextBox 9" id="9"/>
          <p:cNvSpPr txBox="true"/>
          <p:nvPr/>
        </p:nvSpPr>
        <p:spPr>
          <a:xfrm rot="0">
            <a:off x="5219990" y="6523811"/>
            <a:ext cx="3253027" cy="2725420"/>
          </a:xfrm>
          <a:prstGeom prst="rect">
            <a:avLst/>
          </a:prstGeom>
        </p:spPr>
        <p:txBody>
          <a:bodyPr anchor="t" rtlCol="false" tIns="0" lIns="0" bIns="0" rIns="0">
            <a:spAutoFit/>
          </a:bodyPr>
          <a:lstStyle/>
          <a:p>
            <a:pPr algn="just">
              <a:lnSpc>
                <a:spcPts val="3079"/>
              </a:lnSpc>
              <a:spcBef>
                <a:spcPct val="0"/>
              </a:spcBef>
            </a:pPr>
            <a:r>
              <a:rPr lang="en-US" sz="2199">
                <a:solidFill>
                  <a:srgbClr val="E5E1DA"/>
                </a:solidFill>
                <a:latin typeface="Lato"/>
                <a:ea typeface="Lato"/>
                <a:cs typeface="Lato"/>
                <a:sym typeface="Lato"/>
              </a:rPr>
              <a:t>Tahap pengujian fungsionalitas dan kinerja aplikasi untuk memastikan sistem berjalan dengan baik serta mengevaluasi tingkat akurasi dan keandalan hasil deteksi.</a:t>
            </a:r>
          </a:p>
        </p:txBody>
      </p:sp>
      <p:sp>
        <p:nvSpPr>
          <p:cNvPr name="TextBox 10" id="10"/>
          <p:cNvSpPr txBox="true"/>
          <p:nvPr/>
        </p:nvSpPr>
        <p:spPr>
          <a:xfrm rot="0">
            <a:off x="10187230" y="5497023"/>
            <a:ext cx="3220434" cy="869950"/>
          </a:xfrm>
          <a:prstGeom prst="rect">
            <a:avLst/>
          </a:prstGeom>
        </p:spPr>
        <p:txBody>
          <a:bodyPr anchor="t" rtlCol="false" tIns="0" lIns="0" bIns="0" rIns="0">
            <a:spAutoFit/>
          </a:bodyPr>
          <a:lstStyle/>
          <a:p>
            <a:pPr algn="l">
              <a:lnSpc>
                <a:spcPts val="3500"/>
              </a:lnSpc>
              <a:spcBef>
                <a:spcPct val="0"/>
              </a:spcBef>
            </a:pPr>
            <a:r>
              <a:rPr lang="en-US" b="true" sz="2500">
                <a:solidFill>
                  <a:srgbClr val="FFD944"/>
                </a:solidFill>
                <a:latin typeface="Lato Bold"/>
                <a:ea typeface="Lato Bold"/>
                <a:cs typeface="Lato Bold"/>
                <a:sym typeface="Lato Bold"/>
              </a:rPr>
              <a:t>Penyusunan Laporan dan Publikasi Hasil</a:t>
            </a:r>
          </a:p>
        </p:txBody>
      </p:sp>
      <p:sp>
        <p:nvSpPr>
          <p:cNvPr name="TextBox 11" id="11"/>
          <p:cNvSpPr txBox="true"/>
          <p:nvPr/>
        </p:nvSpPr>
        <p:spPr>
          <a:xfrm rot="0">
            <a:off x="10154637" y="6523811"/>
            <a:ext cx="3253027" cy="2334895"/>
          </a:xfrm>
          <a:prstGeom prst="rect">
            <a:avLst/>
          </a:prstGeom>
        </p:spPr>
        <p:txBody>
          <a:bodyPr anchor="t" rtlCol="false" tIns="0" lIns="0" bIns="0" rIns="0">
            <a:spAutoFit/>
          </a:bodyPr>
          <a:lstStyle/>
          <a:p>
            <a:pPr algn="just">
              <a:lnSpc>
                <a:spcPts val="3079"/>
              </a:lnSpc>
              <a:spcBef>
                <a:spcPct val="0"/>
              </a:spcBef>
            </a:pPr>
            <a:r>
              <a:rPr lang="en-US" sz="2199">
                <a:solidFill>
                  <a:srgbClr val="E5E1DA"/>
                </a:solidFill>
                <a:latin typeface="Lato"/>
                <a:ea typeface="Lato"/>
                <a:cs typeface="Lato"/>
                <a:sym typeface="Lato"/>
              </a:rPr>
              <a:t>Tahap akhir berupa dokumentasi seluruh proses dan hasil penelitian dalam bentuk laporan serta penyampaian hasil penelitian.</a:t>
            </a:r>
          </a:p>
        </p:txBody>
      </p:sp>
      <p:sp>
        <p:nvSpPr>
          <p:cNvPr name="TextBox 12" id="12"/>
          <p:cNvSpPr txBox="true"/>
          <p:nvPr/>
        </p:nvSpPr>
        <p:spPr>
          <a:xfrm rot="0">
            <a:off x="1239662" y="937275"/>
            <a:ext cx="5969285" cy="1247599"/>
          </a:xfrm>
          <a:prstGeom prst="rect">
            <a:avLst/>
          </a:prstGeom>
        </p:spPr>
        <p:txBody>
          <a:bodyPr anchor="t" rtlCol="false" tIns="0" lIns="0" bIns="0" rIns="0">
            <a:spAutoFit/>
          </a:bodyPr>
          <a:lstStyle/>
          <a:p>
            <a:pPr algn="l">
              <a:lnSpc>
                <a:spcPts val="9059"/>
              </a:lnSpc>
            </a:pPr>
            <a:r>
              <a:rPr lang="en-US" sz="8236" b="true">
                <a:solidFill>
                  <a:srgbClr val="FBF9F1"/>
                </a:solidFill>
                <a:latin typeface="Poppins Bold"/>
                <a:ea typeface="Poppins Bold"/>
                <a:cs typeface="Poppins Bold"/>
                <a:sym typeface="Poppins Bold"/>
              </a:rPr>
              <a:t>ISI</a:t>
            </a:r>
          </a:p>
        </p:txBody>
      </p:sp>
      <p:sp>
        <p:nvSpPr>
          <p:cNvPr name="TextBox 13" id="13"/>
          <p:cNvSpPr txBox="true"/>
          <p:nvPr/>
        </p:nvSpPr>
        <p:spPr>
          <a:xfrm rot="0">
            <a:off x="1239662" y="2006194"/>
            <a:ext cx="5969285" cy="566420"/>
          </a:xfrm>
          <a:prstGeom prst="rect">
            <a:avLst/>
          </a:prstGeom>
        </p:spPr>
        <p:txBody>
          <a:bodyPr anchor="t" rtlCol="false" tIns="0" lIns="0" bIns="0" rIns="0">
            <a:spAutoFit/>
          </a:bodyPr>
          <a:lstStyle/>
          <a:p>
            <a:pPr algn="l">
              <a:lnSpc>
                <a:spcPts val="4480"/>
              </a:lnSpc>
              <a:spcBef>
                <a:spcPct val="0"/>
              </a:spcBef>
            </a:pPr>
            <a:r>
              <a:rPr lang="en-US" sz="3200">
                <a:solidFill>
                  <a:srgbClr val="E5E1DA"/>
                </a:solidFill>
                <a:latin typeface="Poppins"/>
                <a:ea typeface="Poppins"/>
                <a:cs typeface="Poppins"/>
                <a:sym typeface="Poppins"/>
              </a:rPr>
              <a:t>JADWAL / RENCANA KERJA</a:t>
            </a:r>
          </a:p>
        </p:txBody>
      </p:sp>
      <p:sp>
        <p:nvSpPr>
          <p:cNvPr name="Freeform 14" id="14"/>
          <p:cNvSpPr/>
          <p:nvPr/>
        </p:nvSpPr>
        <p:spPr>
          <a:xfrm flipH="false" flipV="false" rot="0">
            <a:off x="17259300" y="9295045"/>
            <a:ext cx="650410" cy="650410"/>
          </a:xfrm>
          <a:custGeom>
            <a:avLst/>
            <a:gdLst/>
            <a:ahLst/>
            <a:cxnLst/>
            <a:rect r="r" b="b" t="t" l="l"/>
            <a:pathLst>
              <a:path h="650410" w="650410">
                <a:moveTo>
                  <a:pt x="0" y="0"/>
                </a:moveTo>
                <a:lnTo>
                  <a:pt x="650410" y="0"/>
                </a:lnTo>
                <a:lnTo>
                  <a:pt x="650410" y="650410"/>
                </a:lnTo>
                <a:lnTo>
                  <a:pt x="0" y="6504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true" flipV="false" rot="0">
            <a:off x="278255" y="9329756"/>
            <a:ext cx="650410" cy="650410"/>
          </a:xfrm>
          <a:custGeom>
            <a:avLst/>
            <a:gdLst/>
            <a:ahLst/>
            <a:cxnLst/>
            <a:rect r="r" b="b" t="t" l="l"/>
            <a:pathLst>
              <a:path h="650410" w="650410">
                <a:moveTo>
                  <a:pt x="650410" y="0"/>
                </a:moveTo>
                <a:lnTo>
                  <a:pt x="0" y="0"/>
                </a:lnTo>
                <a:lnTo>
                  <a:pt x="0" y="650410"/>
                </a:lnTo>
                <a:lnTo>
                  <a:pt x="650410" y="650410"/>
                </a:lnTo>
                <a:lnTo>
                  <a:pt x="6504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DAG7p3oaSk4</dc:identifier>
  <dcterms:modified xsi:type="dcterms:W3CDTF">2011-08-01T06:04:30Z</dcterms:modified>
  <cp:revision>1</cp:revision>
  <dc:title>PTIM K5 (RBAMPPMBS)</dc:title>
</cp:coreProperties>
</file>